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9" r:id="rId6"/>
    <p:sldId id="270" r:id="rId7"/>
    <p:sldId id="260" r:id="rId8"/>
    <p:sldId id="261" r:id="rId9"/>
    <p:sldId id="262" r:id="rId10"/>
    <p:sldId id="263" r:id="rId11"/>
    <p:sldId id="264" r:id="rId12"/>
    <p:sldId id="265" r:id="rId13"/>
    <p:sldId id="266" r:id="rId14"/>
    <p:sldId id="267" r:id="rId15"/>
    <p:sldId id="268" r:id="rId16"/>
  </p:sldIdLst>
  <p:sldSz cx="14630400" cy="8229600"/>
  <p:notesSz cx="8229600" cy="14630400"/>
  <p:embeddedFontLst>
    <p:embeddedFont>
      <p:font typeface="Bookman Old Style" panose="02050604050505020204" pitchFamily="18" charset="0"/>
      <p:regular r:id="rId18"/>
      <p:bold r:id="rId19"/>
      <p:italic r:id="rId20"/>
      <p:boldItalic r:id="rId21"/>
    </p:embeddedFont>
    <p:embeddedFont>
      <p:font typeface="Roboto" panose="02000000000000000000" pitchFamily="2" charset="0"/>
      <p:regular r:id="rId22"/>
      <p:bold r:id="rId23"/>
      <p:italic r:id="rId24"/>
      <p:boldItalic r:id="rId25"/>
    </p:embeddedFont>
    <p:embeddedFont>
      <p:font typeface="Roboto Mono Medium" panose="00000009000000000000" pitchFamily="49" charset="0"/>
      <p:regular r:id="rId26"/>
    </p:embeddedFont>
    <p:embeddedFont>
      <p:font typeface="Rockwell" panose="02060603020205020403" pitchFamily="18" charset="0"/>
      <p:regular r:id="rId27"/>
      <p:bold r:id="rId28"/>
      <p:italic r:id="rId29"/>
      <p:boldItalic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830"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1782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slide introduces our team, TEAM BASSH. • It lists the five members of our team - Bishakha, Anirudh, Shivam, Harsh, and Shivansh. • I'm excited for you all to get to know each of these talented individuals and the unique strengths they bring to our team. • As you can see, we have a diverse group with a range of skills and backgrounds, which makes us a well-rounded team. • I encourage you to take a moment to familiarize yourselves with the team members, as you'll be hearing more about their contributions throughout the presentation.
</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4323" y="1346836"/>
            <a:ext cx="10801754" cy="2865120"/>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1914323" y="4322446"/>
            <a:ext cx="10801754"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57785736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67" y="5147247"/>
            <a:ext cx="12441077" cy="983226"/>
          </a:xfrm>
        </p:spPr>
        <p:txBody>
          <a:bodyPr anchor="b">
            <a:normAutofit/>
          </a:bodyPr>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6567" y="745586"/>
            <a:ext cx="12441077" cy="4055682"/>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4" y="6130474"/>
            <a:ext cx="12439198" cy="818966"/>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9749425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54" y="731521"/>
            <a:ext cx="12424514" cy="4109831"/>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5" y="5045784"/>
            <a:ext cx="12424513" cy="1910623"/>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3323862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9"/>
            <a:ext cx="10502759" cy="512174"/>
          </a:xfrm>
        </p:spPr>
        <p:txBody>
          <a:bodyPr anchor="t">
            <a:normAutofit/>
          </a:bodyPr>
          <a:lstStyle>
            <a:lvl1pPr marL="0" indent="0" algn="r">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53" y="5045785"/>
            <a:ext cx="12424514" cy="1903656"/>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1003934" y="8822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3" name="TextBox 12"/>
          <p:cNvSpPr txBox="1"/>
          <p:nvPr/>
        </p:nvSpPr>
        <p:spPr>
          <a:xfrm>
            <a:off x="12789547" y="3566512"/>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18348478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96568" y="2552331"/>
            <a:ext cx="12426392" cy="3014202"/>
          </a:xfrm>
        </p:spPr>
        <p:txBody>
          <a:bodyPr anchor="b"/>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3" y="5580667"/>
            <a:ext cx="12424516"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102679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096553" y="731520"/>
            <a:ext cx="12424514" cy="1590676"/>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53" y="2505983"/>
            <a:ext cx="3958747" cy="987966"/>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53" y="3493949"/>
            <a:ext cx="3958747"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33853" y="2505984"/>
            <a:ext cx="3958270"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33854" y="3493949"/>
            <a:ext cx="3959785"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8" y="2505984"/>
            <a:ext cx="3949453"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71616" y="3493949"/>
            <a:ext cx="3949453"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6212303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096554" y="731520"/>
            <a:ext cx="12424514" cy="159067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55" y="5035079"/>
            <a:ext cx="3958746"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310424" y="2758784"/>
            <a:ext cx="352806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55" y="5726593"/>
            <a:ext cx="3958746"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242" y="5035079"/>
            <a:ext cx="39587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482796" y="2758784"/>
            <a:ext cx="351663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26592"/>
            <a:ext cx="3960403"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8108" y="5035079"/>
            <a:ext cx="39478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783364" y="2758784"/>
            <a:ext cx="3518536"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957" y="5726594"/>
            <a:ext cx="3953110" cy="122284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36160588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2497002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1" y="731520"/>
            <a:ext cx="3051188" cy="621792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96553" y="731520"/>
            <a:ext cx="9190446" cy="621792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1827671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4041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4606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8911010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61973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1596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51191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45741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18144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13166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96861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6968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86828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lide 1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3110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75093" y="788672"/>
            <a:ext cx="11680214" cy="3423284"/>
          </a:xfrm>
        </p:spPr>
        <p:txBody>
          <a:bodyPr anchor="b">
            <a:normAutofit/>
          </a:bodyPr>
          <a:lstStyle>
            <a:lvl1pPr>
              <a:defRPr sz="4080"/>
            </a:lvl1pPr>
          </a:lstStyle>
          <a:p>
            <a:r>
              <a:rPr lang="en-US"/>
              <a:t>Click to edit Master title style</a:t>
            </a:r>
            <a:endParaRPr lang="en-US" dirty="0"/>
          </a:p>
        </p:txBody>
      </p:sp>
      <p:sp>
        <p:nvSpPr>
          <p:cNvPr id="3" name="Text Placeholder 2"/>
          <p:cNvSpPr>
            <a:spLocks noGrp="1"/>
          </p:cNvSpPr>
          <p:nvPr>
            <p:ph type="body" idx="1"/>
          </p:nvPr>
        </p:nvSpPr>
        <p:spPr>
          <a:xfrm>
            <a:off x="1475093" y="4322446"/>
            <a:ext cx="11680214" cy="1800224"/>
          </a:xfrm>
        </p:spPr>
        <p:txBody>
          <a:bodyPr/>
          <a:lstStyle>
            <a:lvl1pPr marL="0" indent="0" algn="ctr">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219017132"/>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1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763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1"/>
            <a:ext cx="12424513" cy="159158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6554" y="2505984"/>
            <a:ext cx="612720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8084" y="2505984"/>
            <a:ext cx="611298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3689983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0"/>
            <a:ext cx="12424513"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165" y="2505984"/>
            <a:ext cx="5855039"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96554" y="3494678"/>
            <a:ext cx="6128650"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2404" y="2505984"/>
            <a:ext cx="5838665"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1" y="3494678"/>
            <a:ext cx="6114428"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74595260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6194659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87905764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4" y="731520"/>
            <a:ext cx="4718684" cy="2834640"/>
          </a:xfrm>
        </p:spPr>
        <p:txBody>
          <a:bodyPr anchor="b">
            <a:normAutofit/>
          </a:bodyPr>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6093677" y="731520"/>
            <a:ext cx="7427390" cy="62179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00674" y="3566161"/>
            <a:ext cx="4718684" cy="3383279"/>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701043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3" y="731520"/>
            <a:ext cx="7115728" cy="2834640"/>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5" y="910657"/>
            <a:ext cx="3906427" cy="5859646"/>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566160"/>
            <a:ext cx="7121940" cy="3383280"/>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777698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6555" y="731521"/>
            <a:ext cx="12424513" cy="159158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54" y="2515277"/>
            <a:ext cx="12424514" cy="44341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3" y="7059931"/>
            <a:ext cx="3291840"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48A87A34-81AB-432B-8DAE-1953F412C126}" type="datetimeFigureOut">
              <a:rPr lang="en-US" dirty="0"/>
              <a:pPr/>
              <a:t>3/27/2025</a:t>
            </a:fld>
            <a:endParaRPr lang="en-US" dirty="0"/>
          </a:p>
        </p:txBody>
      </p:sp>
      <p:sp>
        <p:nvSpPr>
          <p:cNvPr id="5" name="Footer Placeholder 4"/>
          <p:cNvSpPr>
            <a:spLocks noGrp="1"/>
          </p:cNvSpPr>
          <p:nvPr>
            <p:ph type="ftr" sz="quarter" idx="3"/>
          </p:nvPr>
        </p:nvSpPr>
        <p:spPr>
          <a:xfrm>
            <a:off x="1096553" y="7059931"/>
            <a:ext cx="8007438" cy="4381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616814" y="7059931"/>
            <a:ext cx="904254"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4277987291"/>
      </p:ext>
    </p:extLst>
  </p:cSld>
  <p:clrMap bg1="dk1" tx1="lt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Lst>
  <p:hf sldNum="0" hdr="0" ftr="0" dt="0"/>
  <p:txStyles>
    <p:titleStyle>
      <a:lvl1pPr algn="ctr" defTabSz="1097280" rtl="0" eaLnBrk="1" latinLnBrk="0" hangingPunct="1">
        <a:lnSpc>
          <a:spcPct val="90000"/>
        </a:lnSpc>
        <a:spcBef>
          <a:spcPct val="0"/>
        </a:spcBef>
        <a:buNone/>
        <a:defRPr sz="408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74320" indent="-274320" algn="l" defTabSz="1097280" rtl="0" eaLnBrk="1" latinLnBrk="0" hangingPunct="1">
        <a:lnSpc>
          <a:spcPct val="120000"/>
        </a:lnSpc>
        <a:spcBef>
          <a:spcPts val="1200"/>
        </a:spcBef>
        <a:buFont typeface="Arial" panose="020B0604020202020204" pitchFamily="34" charset="0"/>
        <a:buChar char="•"/>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822960" indent="-274320" algn="l" defTabSz="1097280" rtl="0" eaLnBrk="1" latinLnBrk="0" hangingPunct="1">
        <a:lnSpc>
          <a:spcPct val="120000"/>
        </a:lnSpc>
        <a:spcBef>
          <a:spcPts val="600"/>
        </a:spcBef>
        <a:buFont typeface="Arial" panose="020B0604020202020204" pitchFamily="34" charset="0"/>
        <a:buChar char="•"/>
        <a:defRPr sz="2160" kern="1200">
          <a:solidFill>
            <a:schemeClr val="tx1"/>
          </a:solidFill>
          <a:effectLst>
            <a:outerShdw blurRad="50800" dist="38100" dir="2700000" algn="tl" rotWithShape="0">
              <a:srgbClr val="000000">
                <a:alpha val="48000"/>
              </a:srgbClr>
            </a:outerShdw>
          </a:effectLst>
          <a:latin typeface="+mn-lt"/>
          <a:ea typeface="+mn-ea"/>
          <a:cs typeface="+mn-cs"/>
        </a:defRPr>
      </a:lvl2pPr>
      <a:lvl3pPr marL="1371600" indent="-274320" algn="l" defTabSz="1097280" rtl="0" eaLnBrk="1" latinLnBrk="0" hangingPunct="1">
        <a:lnSpc>
          <a:spcPct val="120000"/>
        </a:lnSpc>
        <a:spcBef>
          <a:spcPts val="600"/>
        </a:spcBef>
        <a:buFont typeface="Arial" panose="020B0604020202020204" pitchFamily="34" charset="0"/>
        <a:buChar char="•"/>
        <a:defRPr sz="1920" kern="1200">
          <a:solidFill>
            <a:schemeClr val="tx1"/>
          </a:solidFill>
          <a:effectLst>
            <a:outerShdw blurRad="50800" dist="38100" dir="2700000" algn="tl" rotWithShape="0">
              <a:srgbClr val="000000">
                <a:alpha val="48000"/>
              </a:srgbClr>
            </a:outerShdw>
          </a:effectLst>
          <a:latin typeface="+mn-lt"/>
          <a:ea typeface="+mn-ea"/>
          <a:cs typeface="+mn-cs"/>
        </a:defRPr>
      </a:lvl3pPr>
      <a:lvl4pPr marL="1920240" indent="-274320" algn="l" defTabSz="1097280" rtl="0" eaLnBrk="1" latinLnBrk="0" hangingPunct="1">
        <a:lnSpc>
          <a:spcPct val="120000"/>
        </a:lnSpc>
        <a:spcBef>
          <a:spcPts val="600"/>
        </a:spcBef>
        <a:buFont typeface="Arial" panose="020B0604020202020204" pitchFamily="34" charset="0"/>
        <a:buChar char="•"/>
        <a:defRPr sz="1680" kern="1200">
          <a:solidFill>
            <a:schemeClr val="tx1"/>
          </a:solidFill>
          <a:effectLst>
            <a:outerShdw blurRad="50800" dist="38100" dir="2700000" algn="tl" rotWithShape="0">
              <a:srgbClr val="000000">
                <a:alpha val="48000"/>
              </a:srgbClr>
            </a:outerShdw>
          </a:effectLst>
          <a:latin typeface="+mn-lt"/>
          <a:ea typeface="+mn-ea"/>
          <a:cs typeface="+mn-cs"/>
        </a:defRPr>
      </a:lvl4pPr>
      <a:lvl5pPr marL="246888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5pPr>
      <a:lvl6pPr marL="301752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6pPr>
      <a:lvl7pPr marL="356616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7pPr>
      <a:lvl8pPr marL="411480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8pPr>
      <a:lvl9pPr marL="466344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2329513" y="43888"/>
            <a:ext cx="5670590"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TEAM BASSH</a:t>
            </a:r>
            <a:endParaRPr lang="en-US" sz="4450" dirty="0"/>
          </a:p>
        </p:txBody>
      </p:sp>
      <p:sp>
        <p:nvSpPr>
          <p:cNvPr id="4" name="Text 1"/>
          <p:cNvSpPr/>
          <p:nvPr/>
        </p:nvSpPr>
        <p:spPr>
          <a:xfrm>
            <a:off x="2939114" y="1042610"/>
            <a:ext cx="7556421" cy="362903"/>
          </a:xfrm>
          <a:prstGeom prst="rect">
            <a:avLst/>
          </a:prstGeom>
          <a:noFill/>
          <a:ln/>
        </p:spPr>
        <p:txBody>
          <a:bodyPr wrap="none" lIns="0" tIns="0" rIns="0" bIns="0" rtlCol="0" anchor="t"/>
          <a:lstStyle/>
          <a:p>
            <a:pPr marL="0" indent="0" algn="l">
              <a:lnSpc>
                <a:spcPts val="2850"/>
              </a:lnSpc>
              <a:buNone/>
            </a:pPr>
            <a:r>
              <a:rPr lang="en-US" sz="3200" kern="0" spc="-18" dirty="0">
                <a:solidFill>
                  <a:srgbClr val="E5E0DF"/>
                </a:solidFill>
                <a:latin typeface="Roboto" pitchFamily="34" charset="0"/>
                <a:ea typeface="Roboto" pitchFamily="34" charset="-122"/>
                <a:cs typeface="Roboto" pitchFamily="34" charset="-120"/>
              </a:rPr>
              <a:t>UNISYNC</a:t>
            </a:r>
            <a:endParaRPr lang="en-US" sz="1750" dirty="0"/>
          </a:p>
        </p:txBody>
      </p:sp>
      <p:sp>
        <p:nvSpPr>
          <p:cNvPr id="5" name="Text 2"/>
          <p:cNvSpPr/>
          <p:nvPr/>
        </p:nvSpPr>
        <p:spPr>
          <a:xfrm>
            <a:off x="2939113" y="3456252"/>
            <a:ext cx="7556421" cy="362903"/>
          </a:xfrm>
          <a:prstGeom prst="rect">
            <a:avLst/>
          </a:prstGeom>
          <a:noFill/>
          <a:ln/>
        </p:spPr>
        <p:txBody>
          <a:bodyPr wrap="none" lIns="0" tIns="0" rIns="0" bIns="0" rtlCol="0" anchor="t"/>
          <a:lstStyle/>
          <a:p>
            <a:pPr marL="0" indent="0" algn="l">
              <a:lnSpc>
                <a:spcPts val="2850"/>
              </a:lnSpc>
              <a:buNone/>
            </a:pPr>
            <a:r>
              <a:rPr lang="en-US" sz="4000" kern="0" spc="-18" dirty="0">
                <a:solidFill>
                  <a:srgbClr val="E5E0DF"/>
                </a:solidFill>
                <a:latin typeface="Roboto" pitchFamily="34" charset="0"/>
                <a:ea typeface="Roboto" pitchFamily="34" charset="-122"/>
                <a:cs typeface="Roboto" pitchFamily="34" charset="-120"/>
              </a:rPr>
              <a:t>Meet the Team:</a:t>
            </a:r>
            <a:endParaRPr lang="en-US" sz="2400" dirty="0"/>
          </a:p>
        </p:txBody>
      </p:sp>
      <p:sp>
        <p:nvSpPr>
          <p:cNvPr id="6" name="Text 3"/>
          <p:cNvSpPr/>
          <p:nvPr/>
        </p:nvSpPr>
        <p:spPr>
          <a:xfrm>
            <a:off x="3443204" y="424040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3200" kern="0" spc="-18" dirty="0">
                <a:solidFill>
                  <a:srgbClr val="E5E0DF"/>
                </a:solidFill>
                <a:latin typeface="Roboto" pitchFamily="34" charset="0"/>
                <a:ea typeface="Roboto" pitchFamily="34" charset="-122"/>
                <a:cs typeface="Roboto" pitchFamily="34" charset="-120"/>
              </a:rPr>
              <a:t>Bishakha</a:t>
            </a:r>
            <a:endParaRPr lang="en-US" sz="1750" dirty="0"/>
          </a:p>
        </p:txBody>
      </p:sp>
      <p:sp>
        <p:nvSpPr>
          <p:cNvPr id="7" name="Text 4"/>
          <p:cNvSpPr/>
          <p:nvPr/>
        </p:nvSpPr>
        <p:spPr>
          <a:xfrm>
            <a:off x="3443203" y="4994107"/>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3200" kern="0" spc="-18" dirty="0">
                <a:solidFill>
                  <a:srgbClr val="E5E0DF"/>
                </a:solidFill>
                <a:latin typeface="Roboto" pitchFamily="34" charset="0"/>
                <a:ea typeface="Roboto" pitchFamily="34" charset="-122"/>
                <a:cs typeface="Roboto" pitchFamily="34" charset="-120"/>
              </a:rPr>
              <a:t>Anirudh</a:t>
            </a:r>
            <a:endParaRPr lang="en-US" sz="1750" dirty="0"/>
          </a:p>
        </p:txBody>
      </p:sp>
      <p:sp>
        <p:nvSpPr>
          <p:cNvPr id="8" name="Text 5"/>
          <p:cNvSpPr/>
          <p:nvPr/>
        </p:nvSpPr>
        <p:spPr>
          <a:xfrm>
            <a:off x="3443204" y="5689717"/>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3200" kern="0" spc="-18" dirty="0">
                <a:solidFill>
                  <a:srgbClr val="E5E0DF"/>
                </a:solidFill>
                <a:latin typeface="Roboto" pitchFamily="34" charset="0"/>
                <a:ea typeface="Roboto" pitchFamily="34" charset="-122"/>
                <a:cs typeface="Roboto" pitchFamily="34" charset="-120"/>
              </a:rPr>
              <a:t>Shivam</a:t>
            </a:r>
            <a:endParaRPr lang="en-US" sz="1600" dirty="0"/>
          </a:p>
        </p:txBody>
      </p:sp>
      <p:sp>
        <p:nvSpPr>
          <p:cNvPr id="9" name="Text 6"/>
          <p:cNvSpPr/>
          <p:nvPr/>
        </p:nvSpPr>
        <p:spPr>
          <a:xfrm>
            <a:off x="3443202" y="7255469"/>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3600" kern="0" spc="-18" dirty="0">
                <a:solidFill>
                  <a:srgbClr val="E5E0DF"/>
                </a:solidFill>
                <a:latin typeface="Roboto" pitchFamily="34" charset="0"/>
                <a:ea typeface="Roboto" pitchFamily="34" charset="-122"/>
                <a:cs typeface="Roboto" pitchFamily="34" charset="-120"/>
              </a:rPr>
              <a:t>Harsh</a:t>
            </a:r>
            <a:endParaRPr lang="en-US" sz="1750" dirty="0"/>
          </a:p>
        </p:txBody>
      </p:sp>
      <p:sp>
        <p:nvSpPr>
          <p:cNvPr id="10" name="Text 7"/>
          <p:cNvSpPr/>
          <p:nvPr/>
        </p:nvSpPr>
        <p:spPr>
          <a:xfrm>
            <a:off x="3443204" y="647259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3200" kern="0" spc="-18" dirty="0">
                <a:solidFill>
                  <a:srgbClr val="E5E0DF"/>
                </a:solidFill>
                <a:latin typeface="Roboto" pitchFamily="34" charset="0"/>
                <a:ea typeface="Roboto" pitchFamily="34" charset="-122"/>
                <a:cs typeface="Roboto" pitchFamily="34" charset="-120"/>
              </a:rPr>
              <a:t>Shivansh</a:t>
            </a:r>
            <a:endParaRPr lang="en-US" sz="3200" dirty="0"/>
          </a:p>
        </p:txBody>
      </p:sp>
      <p:pic>
        <p:nvPicPr>
          <p:cNvPr id="12" name="Picture 11">
            <a:extLst>
              <a:ext uri="{FF2B5EF4-FFF2-40B4-BE49-F238E27FC236}">
                <a16:creationId xmlns:a16="http://schemas.microsoft.com/office/drawing/2014/main" id="{A13E9B3E-E396-725A-5D85-6776CDE2A48E}"/>
              </a:ext>
            </a:extLst>
          </p:cNvPr>
          <p:cNvPicPr>
            <a:picLocks noChangeAspect="1"/>
          </p:cNvPicPr>
          <p:nvPr/>
        </p:nvPicPr>
        <p:blipFill>
          <a:blip r:embed="rId4"/>
          <a:stretch>
            <a:fillRect/>
          </a:stretch>
        </p:blipFill>
        <p:spPr>
          <a:xfrm>
            <a:off x="0" y="1429"/>
            <a:ext cx="1905000" cy="1905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88670" y="873204"/>
            <a:ext cx="10740509" cy="5481518"/>
          </a:xfrm>
          <a:prstGeom prst="rect">
            <a:avLst/>
          </a:prstGeom>
        </p:spPr>
      </p:pic>
      <p:sp>
        <p:nvSpPr>
          <p:cNvPr id="3" name="Text 0"/>
          <p:cNvSpPr/>
          <p:nvPr/>
        </p:nvSpPr>
        <p:spPr>
          <a:xfrm>
            <a:off x="12086630" y="822484"/>
            <a:ext cx="1762601" cy="2253258"/>
          </a:xfrm>
          <a:prstGeom prst="rect">
            <a:avLst/>
          </a:prstGeom>
          <a:noFill/>
          <a:ln/>
        </p:spPr>
        <p:txBody>
          <a:bodyPr wrap="square" lIns="0" tIns="0" rIns="0" bIns="0" rtlCol="0" anchor="t"/>
          <a:lstStyle/>
          <a:p>
            <a:pPr marL="0" indent="0" algn="l">
              <a:lnSpc>
                <a:spcPts val="3500"/>
              </a:lnSpc>
              <a:buNone/>
            </a:pPr>
            <a:r>
              <a:rPr lang="en-US" sz="2200" b="1" kern="0" spc="-18" dirty="0">
                <a:solidFill>
                  <a:srgbClr val="E5E0DF"/>
                </a:solidFill>
                <a:latin typeface="Roboto" pitchFamily="34" charset="0"/>
                <a:ea typeface="Roboto" pitchFamily="34" charset="-122"/>
                <a:cs typeface="Roboto" pitchFamily="34" charset="-120"/>
              </a:rPr>
              <a:t>Our multilingual AI chatbot Helping the student.</a:t>
            </a:r>
            <a:endParaRPr lang="en-US" sz="2200" dirty="0"/>
          </a:p>
        </p:txBody>
      </p:sp>
      <p:sp>
        <p:nvSpPr>
          <p:cNvPr id="4" name="Text 1"/>
          <p:cNvSpPr/>
          <p:nvPr/>
        </p:nvSpPr>
        <p:spPr>
          <a:xfrm>
            <a:off x="788670" y="6946225"/>
            <a:ext cx="7385923" cy="704255"/>
          </a:xfrm>
          <a:prstGeom prst="rect">
            <a:avLst/>
          </a:prstGeom>
          <a:noFill/>
          <a:ln/>
        </p:spPr>
        <p:txBody>
          <a:bodyPr wrap="none" lIns="0" tIns="0" rIns="0" bIns="0" rtlCol="0" anchor="t"/>
          <a:lstStyle/>
          <a:p>
            <a:pPr marL="0" indent="0" algn="l">
              <a:lnSpc>
                <a:spcPts val="5500"/>
              </a:lnSpc>
              <a:buNone/>
            </a:pPr>
            <a:r>
              <a:rPr lang="en-US" sz="4400" kern="0" spc="-133" dirty="0">
                <a:solidFill>
                  <a:srgbClr val="FFFFFF"/>
                </a:solidFill>
                <a:latin typeface="Roboto Mono Medium" pitchFamily="34" charset="0"/>
                <a:ea typeface="Roboto Mono Medium" pitchFamily="34" charset="-122"/>
                <a:cs typeface="Roboto Mono Medium" pitchFamily="34" charset="-120"/>
              </a:rPr>
              <a:t>MULTILINGUAL AI-CHATBOT</a:t>
            </a:r>
            <a:endParaRPr lang="en-US" sz="4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52582" y="512802"/>
            <a:ext cx="13325237" cy="7191256"/>
          </a:xfrm>
          <a:prstGeom prst="rect">
            <a:avLst/>
          </a:prstGeom>
        </p:spPr>
      </p:pic>
      <p:sp>
        <p:nvSpPr>
          <p:cNvPr id="3" name="Text 0"/>
          <p:cNvSpPr/>
          <p:nvPr/>
        </p:nvSpPr>
        <p:spPr>
          <a:xfrm>
            <a:off x="652582" y="7983736"/>
            <a:ext cx="4662011" cy="582811"/>
          </a:xfrm>
          <a:prstGeom prst="rect">
            <a:avLst/>
          </a:prstGeom>
          <a:noFill/>
          <a:ln/>
        </p:spPr>
        <p:txBody>
          <a:bodyPr wrap="none" lIns="0" tIns="0" rIns="0" bIns="0" rtlCol="0" anchor="t"/>
          <a:lstStyle/>
          <a:p>
            <a:pPr marL="0" indent="0" algn="l">
              <a:lnSpc>
                <a:spcPts val="4550"/>
              </a:lnSpc>
              <a:buNone/>
            </a:pPr>
            <a:r>
              <a:rPr lang="en-US" sz="3650" kern="0" spc="-110" dirty="0">
                <a:solidFill>
                  <a:srgbClr val="FFFFFF"/>
                </a:solidFill>
                <a:latin typeface="Roboto Mono Medium" pitchFamily="34" charset="0"/>
                <a:ea typeface="Roboto Mono Medium" pitchFamily="34" charset="-122"/>
                <a:cs typeface="Roboto Mono Medium" pitchFamily="34" charset="-120"/>
              </a:rPr>
              <a:t>STUDENT DASHBOARD</a:t>
            </a:r>
            <a:endParaRPr lang="en-US" sz="36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15685" y="562332"/>
            <a:ext cx="13199031" cy="6916341"/>
          </a:xfrm>
          <a:prstGeom prst="rect">
            <a:avLst/>
          </a:prstGeom>
        </p:spPr>
      </p:pic>
      <p:sp>
        <p:nvSpPr>
          <p:cNvPr id="3" name="Text 0"/>
          <p:cNvSpPr/>
          <p:nvPr/>
        </p:nvSpPr>
        <p:spPr>
          <a:xfrm>
            <a:off x="715685" y="7785378"/>
            <a:ext cx="5112068" cy="639008"/>
          </a:xfrm>
          <a:prstGeom prst="rect">
            <a:avLst/>
          </a:prstGeom>
          <a:noFill/>
          <a:ln/>
        </p:spPr>
        <p:txBody>
          <a:bodyPr wrap="none" lIns="0" tIns="0" rIns="0" bIns="0" rtlCol="0" anchor="t"/>
          <a:lstStyle/>
          <a:p>
            <a:pPr marL="0" indent="0" algn="l">
              <a:lnSpc>
                <a:spcPts val="5000"/>
              </a:lnSpc>
              <a:buNone/>
            </a:pPr>
            <a:r>
              <a:rPr lang="en-US" sz="4000" kern="0" spc="-121" dirty="0">
                <a:solidFill>
                  <a:srgbClr val="FFFFFF"/>
                </a:solidFill>
                <a:latin typeface="Roboto Mono Medium" pitchFamily="34" charset="0"/>
                <a:ea typeface="Roboto Mono Medium" pitchFamily="34" charset="-122"/>
                <a:cs typeface="Roboto Mono Medium" pitchFamily="34" charset="-120"/>
              </a:rPr>
              <a:t>FACULTY DASHBOARD</a:t>
            </a:r>
            <a:endParaRPr lang="en-US" sz="4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7830" y="816888"/>
            <a:ext cx="7003613" cy="6118622"/>
          </a:xfrm>
          <a:prstGeom prst="rect">
            <a:avLst/>
          </a:prstGeom>
        </p:spPr>
      </p:pic>
      <p:sp>
        <p:nvSpPr>
          <p:cNvPr id="3" name="Text 0"/>
          <p:cNvSpPr/>
          <p:nvPr/>
        </p:nvSpPr>
        <p:spPr>
          <a:xfrm>
            <a:off x="8263414" y="769382"/>
            <a:ext cx="5636657" cy="337304"/>
          </a:xfrm>
          <a:prstGeom prst="rect">
            <a:avLst/>
          </a:prstGeom>
          <a:noFill/>
          <a:ln/>
        </p:spPr>
        <p:txBody>
          <a:bodyPr wrap="none" lIns="0" tIns="0" rIns="0" bIns="0" rtlCol="0" anchor="t"/>
          <a:lstStyle/>
          <a:p>
            <a:pPr marL="0" indent="0" algn="l">
              <a:lnSpc>
                <a:spcPts val="2650"/>
              </a:lnSpc>
              <a:buNone/>
            </a:pPr>
            <a:endParaRPr lang="en-US" sz="1650" dirty="0"/>
          </a:p>
        </p:txBody>
      </p:sp>
      <p:sp>
        <p:nvSpPr>
          <p:cNvPr id="4" name="Text 1"/>
          <p:cNvSpPr/>
          <p:nvPr/>
        </p:nvSpPr>
        <p:spPr>
          <a:xfrm>
            <a:off x="737830" y="7488912"/>
            <a:ext cx="6909792" cy="658773"/>
          </a:xfrm>
          <a:prstGeom prst="rect">
            <a:avLst/>
          </a:prstGeom>
          <a:noFill/>
          <a:ln/>
        </p:spPr>
        <p:txBody>
          <a:bodyPr wrap="none" lIns="0" tIns="0" rIns="0" bIns="0" rtlCol="0" anchor="t"/>
          <a:lstStyle/>
          <a:p>
            <a:pPr marL="0" indent="0" algn="l">
              <a:lnSpc>
                <a:spcPts val="5150"/>
              </a:lnSpc>
              <a:buNone/>
            </a:pPr>
            <a:r>
              <a:rPr lang="en-US" sz="4150" kern="0" spc="-125" dirty="0">
                <a:solidFill>
                  <a:srgbClr val="FFFFFF"/>
                </a:solidFill>
                <a:latin typeface="Roboto Mono Medium" pitchFamily="34" charset="0"/>
                <a:ea typeface="Roboto Mono Medium" pitchFamily="34" charset="-122"/>
                <a:cs typeface="Roboto Mono Medium" pitchFamily="34" charset="-120"/>
              </a:rPr>
              <a:t>LOGIN PAGE             </a:t>
            </a:r>
            <a:endParaRPr lang="en-US" sz="41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53534" y="513398"/>
            <a:ext cx="13323332" cy="7182088"/>
          </a:xfrm>
          <a:prstGeom prst="rect">
            <a:avLst/>
          </a:prstGeom>
        </p:spPr>
      </p:pic>
      <p:sp>
        <p:nvSpPr>
          <p:cNvPr id="3" name="Text 0"/>
          <p:cNvSpPr/>
          <p:nvPr/>
        </p:nvSpPr>
        <p:spPr>
          <a:xfrm>
            <a:off x="653534" y="7975521"/>
            <a:ext cx="4668322" cy="583525"/>
          </a:xfrm>
          <a:prstGeom prst="rect">
            <a:avLst/>
          </a:prstGeom>
          <a:noFill/>
          <a:ln/>
        </p:spPr>
        <p:txBody>
          <a:bodyPr wrap="none" lIns="0" tIns="0" rIns="0" bIns="0" rtlCol="0" anchor="t"/>
          <a:lstStyle/>
          <a:p>
            <a:pPr marL="0" indent="0" algn="l">
              <a:lnSpc>
                <a:spcPts val="4550"/>
              </a:lnSpc>
              <a:buNone/>
            </a:pPr>
            <a:r>
              <a:rPr lang="en-US" sz="3650" kern="0" spc="-110" dirty="0">
                <a:solidFill>
                  <a:srgbClr val="FFFFFF"/>
                </a:solidFill>
                <a:latin typeface="Roboto Mono Medium" pitchFamily="34" charset="0"/>
                <a:ea typeface="Roboto Mono Medium" pitchFamily="34" charset="-122"/>
                <a:cs typeface="Roboto Mono Medium" pitchFamily="34" charset="-120"/>
              </a:rPr>
              <a:t>ADMIN DASHBOARD</a:t>
            </a:r>
            <a:endParaRPr lang="en-US" sz="36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760351"/>
            <a:ext cx="8080772" cy="708779"/>
          </a:xfrm>
          <a:prstGeom prst="rect">
            <a:avLst/>
          </a:prstGeom>
          <a:noFill/>
          <a:ln/>
        </p:spPr>
        <p:txBody>
          <a:bodyPr wrap="none" lIns="0" tIns="0" rIns="0" bIns="0" rtlCol="0" anchor="t"/>
          <a:lstStyle/>
          <a:p>
            <a:pPr marL="0" indent="0" algn="l">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               THANK YOU </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92843"/>
            <a:ext cx="7556421" cy="2126337"/>
          </a:xfrm>
          <a:prstGeom prst="rect">
            <a:avLst/>
          </a:prstGeom>
          <a:noFill/>
          <a:ln/>
        </p:spPr>
        <p:txBody>
          <a:bodyPr wrap="square" lIns="0" tIns="0" rIns="0" bIns="0" rtlCol="0" anchor="t"/>
          <a:lstStyle/>
          <a:p>
            <a:pPr marL="0" indent="0" algn="l">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Smart College: Reimagine Campus. Redefine Education.</a:t>
            </a:r>
            <a:endParaRPr lang="en-US" sz="4450" dirty="0"/>
          </a:p>
        </p:txBody>
      </p:sp>
      <p:sp>
        <p:nvSpPr>
          <p:cNvPr id="4" name="Text 1"/>
          <p:cNvSpPr/>
          <p:nvPr/>
        </p:nvSpPr>
        <p:spPr>
          <a:xfrm>
            <a:off x="6280190" y="4259342"/>
            <a:ext cx="7556421" cy="217741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Welcome to the Smart College Management System, an AI-powered platform designed to revolutionize campus operations. Our cloud-integrated solution creates a unified, intelligent, and scalable ecosystem for colleges and universities, enhancing every facet of campus life from academics to administration. Experience the future of education management with Smart College.</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5778" y="591503"/>
            <a:ext cx="7665244" cy="1980605"/>
          </a:xfrm>
          <a:prstGeom prst="rect">
            <a:avLst/>
          </a:prstGeom>
          <a:noFill/>
          <a:ln/>
        </p:spPr>
        <p:txBody>
          <a:bodyPr wrap="square" lIns="0" tIns="0" rIns="0" bIns="0" rtlCol="0" anchor="t"/>
          <a:lstStyle/>
          <a:p>
            <a:pPr marL="0" indent="0" algn="l">
              <a:lnSpc>
                <a:spcPts val="5150"/>
              </a:lnSpc>
              <a:buNone/>
            </a:pPr>
            <a:r>
              <a:rPr lang="en-US" sz="4150" kern="0" spc="-125" dirty="0">
                <a:solidFill>
                  <a:srgbClr val="FFFFFF"/>
                </a:solidFill>
                <a:latin typeface="Roboto Mono Medium" pitchFamily="34" charset="0"/>
                <a:ea typeface="Roboto Mono Medium" pitchFamily="34" charset="-122"/>
                <a:cs typeface="Roboto Mono Medium" pitchFamily="34" charset="-120"/>
              </a:rPr>
              <a:t>The Problem: Siloed Systems, Strained Resources</a:t>
            </a:r>
            <a:endParaRPr lang="en-US" sz="4150" dirty="0"/>
          </a:p>
        </p:txBody>
      </p:sp>
      <p:sp>
        <p:nvSpPr>
          <p:cNvPr id="4" name="Shape 1"/>
          <p:cNvSpPr/>
          <p:nvPr/>
        </p:nvSpPr>
        <p:spPr>
          <a:xfrm>
            <a:off x="6225778" y="3126581"/>
            <a:ext cx="475298" cy="475298"/>
          </a:xfrm>
          <a:prstGeom prst="roundRect">
            <a:avLst>
              <a:gd name="adj" fmla="val 6667"/>
            </a:avLst>
          </a:prstGeom>
          <a:solidFill>
            <a:srgbClr val="404040"/>
          </a:solidFill>
          <a:ln/>
        </p:spPr>
      </p:sp>
      <p:sp>
        <p:nvSpPr>
          <p:cNvPr id="5" name="Text 2"/>
          <p:cNvSpPr/>
          <p:nvPr/>
        </p:nvSpPr>
        <p:spPr>
          <a:xfrm>
            <a:off x="6912293" y="3126581"/>
            <a:ext cx="6169819" cy="330041"/>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Roboto Mono Medium" pitchFamily="34" charset="0"/>
                <a:ea typeface="Roboto Mono Medium" pitchFamily="34" charset="-122"/>
                <a:cs typeface="Roboto Mono Medium" pitchFamily="34" charset="-120"/>
              </a:rPr>
              <a:t>Fragmented Data Across Multiple Platforms</a:t>
            </a:r>
            <a:endParaRPr lang="en-US" sz="2050" dirty="0"/>
          </a:p>
        </p:txBody>
      </p:sp>
      <p:sp>
        <p:nvSpPr>
          <p:cNvPr id="6" name="Text 3"/>
          <p:cNvSpPr/>
          <p:nvPr/>
        </p:nvSpPr>
        <p:spPr>
          <a:xfrm>
            <a:off x="6912293" y="3583305"/>
            <a:ext cx="6978729" cy="1013698"/>
          </a:xfrm>
          <a:prstGeom prst="rect">
            <a:avLst/>
          </a:prstGeom>
          <a:noFill/>
          <a:ln/>
        </p:spPr>
        <p:txBody>
          <a:bodyPr wrap="square" lIns="0" tIns="0" rIns="0" bIns="0" rtlCol="0" anchor="t"/>
          <a:lstStyle/>
          <a:p>
            <a:pPr marL="342900" indent="-342900" algn="l">
              <a:lnSpc>
                <a:spcPts val="2650"/>
              </a:lnSpc>
              <a:buSzPct val="100000"/>
              <a:buChar char="•"/>
            </a:pPr>
            <a:r>
              <a:rPr lang="en-US" sz="1650" kern="0" spc="-17" dirty="0">
                <a:solidFill>
                  <a:srgbClr val="E5E0DF"/>
                </a:solidFill>
                <a:latin typeface="Roboto" pitchFamily="34" charset="0"/>
                <a:ea typeface="Roboto" pitchFamily="34" charset="-122"/>
                <a:cs typeface="Roboto" pitchFamily="34" charset="-120"/>
              </a:rPr>
              <a:t>Colleges rely on various disconnected systems for student records, faculty management, and resources, leading to inefficiencies and data inconsistencies.</a:t>
            </a:r>
            <a:endParaRPr lang="en-US" sz="1650" dirty="0"/>
          </a:p>
        </p:txBody>
      </p:sp>
      <p:sp>
        <p:nvSpPr>
          <p:cNvPr id="7" name="Text 4"/>
          <p:cNvSpPr/>
          <p:nvPr/>
        </p:nvSpPr>
        <p:spPr>
          <a:xfrm>
            <a:off x="6912293" y="4723686"/>
            <a:ext cx="6978729" cy="422434"/>
          </a:xfrm>
          <a:prstGeom prst="rect">
            <a:avLst/>
          </a:prstGeom>
          <a:noFill/>
          <a:ln/>
        </p:spPr>
        <p:txBody>
          <a:bodyPr wrap="none" lIns="0" tIns="0" rIns="0" bIns="0" rtlCol="0" anchor="t"/>
          <a:lstStyle/>
          <a:p>
            <a:pPr marL="0" indent="0" algn="l">
              <a:lnSpc>
                <a:spcPts val="3300"/>
              </a:lnSpc>
              <a:buNone/>
            </a:pPr>
            <a:r>
              <a:rPr lang="en-US" sz="2050" b="1" kern="0" spc="-17" dirty="0">
                <a:solidFill>
                  <a:srgbClr val="FFFFFF"/>
                </a:solidFill>
                <a:latin typeface="Roboto" pitchFamily="34" charset="0"/>
                <a:ea typeface="Roboto" pitchFamily="34" charset="-122"/>
                <a:cs typeface="Roboto" pitchFamily="34" charset="-120"/>
              </a:rPr>
              <a:t>Inefficient Resource Utilization</a:t>
            </a:r>
            <a:endParaRPr lang="en-US" sz="2050" dirty="0"/>
          </a:p>
        </p:txBody>
      </p:sp>
      <p:sp>
        <p:nvSpPr>
          <p:cNvPr id="8" name="Text 5"/>
          <p:cNvSpPr/>
          <p:nvPr/>
        </p:nvSpPr>
        <p:spPr>
          <a:xfrm>
            <a:off x="6912293" y="5272802"/>
            <a:ext cx="6978729" cy="675799"/>
          </a:xfrm>
          <a:prstGeom prst="rect">
            <a:avLst/>
          </a:prstGeom>
          <a:noFill/>
          <a:ln/>
        </p:spPr>
        <p:txBody>
          <a:bodyPr wrap="square" lIns="0" tIns="0" rIns="0" bIns="0" rtlCol="0" anchor="t"/>
          <a:lstStyle/>
          <a:p>
            <a:pPr marL="342900" indent="-342900" algn="l">
              <a:lnSpc>
                <a:spcPts val="2650"/>
              </a:lnSpc>
              <a:buSzPct val="100000"/>
              <a:buChar char="•"/>
            </a:pPr>
            <a:r>
              <a:rPr lang="en-US" sz="1650" kern="0" spc="-17" dirty="0">
                <a:solidFill>
                  <a:srgbClr val="E5E0DF"/>
                </a:solidFill>
                <a:latin typeface="Roboto" pitchFamily="34" charset="0"/>
                <a:ea typeface="Roboto" pitchFamily="34" charset="-122"/>
                <a:cs typeface="Roboto" pitchFamily="34" charset="-120"/>
              </a:rPr>
              <a:t>Without a unified platform, allocating faculty, classrooms, and learning resources becomes time-consuming and prone to mismanagement.</a:t>
            </a:r>
            <a:endParaRPr lang="en-US" sz="1650" dirty="0"/>
          </a:p>
        </p:txBody>
      </p:sp>
      <p:sp>
        <p:nvSpPr>
          <p:cNvPr id="9" name="Text 6"/>
          <p:cNvSpPr/>
          <p:nvPr/>
        </p:nvSpPr>
        <p:spPr>
          <a:xfrm>
            <a:off x="6912293" y="6075283"/>
            <a:ext cx="6978729" cy="422434"/>
          </a:xfrm>
          <a:prstGeom prst="rect">
            <a:avLst/>
          </a:prstGeom>
          <a:noFill/>
          <a:ln/>
        </p:spPr>
        <p:txBody>
          <a:bodyPr wrap="none" lIns="0" tIns="0" rIns="0" bIns="0" rtlCol="0" anchor="t"/>
          <a:lstStyle/>
          <a:p>
            <a:pPr marL="0" indent="0" algn="l">
              <a:lnSpc>
                <a:spcPts val="3300"/>
              </a:lnSpc>
              <a:buNone/>
            </a:pPr>
            <a:r>
              <a:rPr lang="en-US" sz="2050" b="1" kern="0" spc="-17" dirty="0">
                <a:solidFill>
                  <a:srgbClr val="E5E0DF"/>
                </a:solidFill>
                <a:latin typeface="Roboto" pitchFamily="34" charset="0"/>
                <a:ea typeface="Roboto" pitchFamily="34" charset="-122"/>
                <a:cs typeface="Roboto" pitchFamily="34" charset="-120"/>
              </a:rPr>
              <a:t>Lack of Real-Time Monitoring &amp; Insights</a:t>
            </a:r>
            <a:endParaRPr lang="en-US" sz="2050" dirty="0"/>
          </a:p>
        </p:txBody>
      </p:sp>
      <p:sp>
        <p:nvSpPr>
          <p:cNvPr id="10" name="Text 7"/>
          <p:cNvSpPr/>
          <p:nvPr/>
        </p:nvSpPr>
        <p:spPr>
          <a:xfrm>
            <a:off x="6912293" y="6624399"/>
            <a:ext cx="6978729" cy="1013698"/>
          </a:xfrm>
          <a:prstGeom prst="rect">
            <a:avLst/>
          </a:prstGeom>
          <a:noFill/>
          <a:ln/>
        </p:spPr>
        <p:txBody>
          <a:bodyPr wrap="square" lIns="0" tIns="0" rIns="0" bIns="0" rtlCol="0" anchor="t"/>
          <a:lstStyle/>
          <a:p>
            <a:pPr marL="342900" indent="-342900" algn="l">
              <a:lnSpc>
                <a:spcPts val="2650"/>
              </a:lnSpc>
              <a:buSzPct val="100000"/>
              <a:buChar char="•"/>
            </a:pPr>
            <a:r>
              <a:rPr lang="en-US" sz="1650" kern="0" spc="-17" dirty="0">
                <a:solidFill>
                  <a:srgbClr val="E5E0DF"/>
                </a:solidFill>
                <a:latin typeface="Roboto" pitchFamily="34" charset="0"/>
                <a:ea typeface="Roboto" pitchFamily="34" charset="-122"/>
                <a:cs typeface="Roboto" pitchFamily="34" charset="-120"/>
              </a:rPr>
              <a:t>Delayed data updates affect crucial decisions related to student enrollment, attendance, and academic performance, reducing overall efficiency.</a:t>
            </a:r>
            <a:endParaRPr lang="en-US" sz="16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458"/>
          </a:xfrm>
          <a:prstGeom prst="rect">
            <a:avLst/>
          </a:prstGeom>
        </p:spPr>
      </p:pic>
      <p:sp>
        <p:nvSpPr>
          <p:cNvPr id="3" name="Text 0"/>
          <p:cNvSpPr/>
          <p:nvPr/>
        </p:nvSpPr>
        <p:spPr>
          <a:xfrm>
            <a:off x="6262330" y="609600"/>
            <a:ext cx="7592139" cy="1385411"/>
          </a:xfrm>
          <a:prstGeom prst="rect">
            <a:avLst/>
          </a:prstGeom>
          <a:noFill/>
          <a:ln/>
        </p:spPr>
        <p:txBody>
          <a:bodyPr wrap="square" lIns="0" tIns="0" rIns="0" bIns="0" rtlCol="0" anchor="t"/>
          <a:lstStyle/>
          <a:p>
            <a:pPr marL="0" indent="0" algn="l">
              <a:lnSpc>
                <a:spcPts val="5450"/>
              </a:lnSpc>
              <a:buNone/>
            </a:pPr>
            <a:r>
              <a:rPr lang="en-US" sz="4350" kern="0" spc="-131" dirty="0">
                <a:solidFill>
                  <a:srgbClr val="FFFFFF"/>
                </a:solidFill>
                <a:latin typeface="Roboto Mono Medium" pitchFamily="34" charset="0"/>
                <a:ea typeface="Roboto Mono Medium" pitchFamily="34" charset="-122"/>
                <a:cs typeface="Roboto Mono Medium" pitchFamily="34" charset="-120"/>
              </a:rPr>
              <a:t>Our Solution: The Smart College Ecosystem</a:t>
            </a:r>
            <a:endParaRPr lang="en-US" sz="4350" dirty="0"/>
          </a:p>
        </p:txBody>
      </p:sp>
      <p:sp>
        <p:nvSpPr>
          <p:cNvPr id="4" name="Shape 1"/>
          <p:cNvSpPr/>
          <p:nvPr/>
        </p:nvSpPr>
        <p:spPr>
          <a:xfrm>
            <a:off x="6262330" y="2438400"/>
            <a:ext cx="7148870" cy="277058"/>
          </a:xfrm>
          <a:prstGeom prst="roundRect">
            <a:avLst>
              <a:gd name="adj" fmla="val 12003"/>
            </a:avLst>
          </a:prstGeom>
          <a:solidFill>
            <a:srgbClr val="404040"/>
          </a:solidFill>
          <a:ln/>
        </p:spPr>
      </p:sp>
      <p:sp>
        <p:nvSpPr>
          <p:cNvPr id="5" name="Text 2"/>
          <p:cNvSpPr/>
          <p:nvPr/>
        </p:nvSpPr>
        <p:spPr>
          <a:xfrm>
            <a:off x="6262330" y="2992517"/>
            <a:ext cx="4264700" cy="346472"/>
          </a:xfrm>
          <a:prstGeom prst="rect">
            <a:avLst/>
          </a:prstGeom>
          <a:noFill/>
          <a:ln/>
        </p:spPr>
        <p:txBody>
          <a:bodyPr wrap="none" lIns="0" tIns="0" rIns="0" bIns="0" rtlCol="0" anchor="t"/>
          <a:lstStyle/>
          <a:p>
            <a:pPr marL="0" indent="0" algn="l">
              <a:lnSpc>
                <a:spcPts val="2700"/>
              </a:lnSpc>
              <a:buNone/>
            </a:pPr>
            <a:r>
              <a:rPr lang="en-US" sz="2150" b="1" kern="0" spc="-65" dirty="0">
                <a:solidFill>
                  <a:srgbClr val="E5E0DF"/>
                </a:solidFill>
                <a:latin typeface="Roboto Mono Medium" pitchFamily="34" charset="0"/>
                <a:ea typeface="Roboto Mono Medium" pitchFamily="34" charset="-122"/>
                <a:cs typeface="Roboto Mono Medium" pitchFamily="34" charset="-120"/>
              </a:rPr>
              <a:t>Centralized Data Management</a:t>
            </a:r>
            <a:endParaRPr lang="en-US" sz="2150" dirty="0"/>
          </a:p>
        </p:txBody>
      </p:sp>
      <p:sp>
        <p:nvSpPr>
          <p:cNvPr id="6" name="Text 3"/>
          <p:cNvSpPr/>
          <p:nvPr/>
        </p:nvSpPr>
        <p:spPr>
          <a:xfrm>
            <a:off x="6262330" y="3471982"/>
            <a:ext cx="7592139" cy="709374"/>
          </a:xfrm>
          <a:prstGeom prst="rect">
            <a:avLst/>
          </a:prstGeom>
          <a:noFill/>
          <a:ln/>
        </p:spPr>
        <p:txBody>
          <a:bodyPr wrap="square" lIns="0" tIns="0" rIns="0" bIns="0" rtlCol="0" anchor="t"/>
          <a:lstStyle/>
          <a:p>
            <a:pPr marL="342900" indent="-342900" algn="l">
              <a:lnSpc>
                <a:spcPts val="2750"/>
              </a:lnSpc>
              <a:buSzPct val="100000"/>
              <a:buChar char="•"/>
            </a:pPr>
            <a:r>
              <a:rPr lang="en-US" sz="1700" kern="0" spc="-17" dirty="0">
                <a:solidFill>
                  <a:srgbClr val="E5E0DF"/>
                </a:solidFill>
                <a:latin typeface="Roboto" pitchFamily="34" charset="0"/>
                <a:ea typeface="Roboto" pitchFamily="34" charset="-122"/>
                <a:cs typeface="Roboto" pitchFamily="34" charset="-120"/>
              </a:rPr>
              <a:t>Integrates all academic and administrative operations into a single platform for seamless access and efficient workflow.</a:t>
            </a:r>
            <a:endParaRPr lang="en-US" sz="1700" dirty="0"/>
          </a:p>
        </p:txBody>
      </p:sp>
      <p:sp>
        <p:nvSpPr>
          <p:cNvPr id="7" name="Text 4"/>
          <p:cNvSpPr/>
          <p:nvPr/>
        </p:nvSpPr>
        <p:spPr>
          <a:xfrm>
            <a:off x="6262330" y="4314349"/>
            <a:ext cx="7592139" cy="443389"/>
          </a:xfrm>
          <a:prstGeom prst="rect">
            <a:avLst/>
          </a:prstGeom>
          <a:noFill/>
          <a:ln/>
        </p:spPr>
        <p:txBody>
          <a:bodyPr wrap="none" lIns="0" tIns="0" rIns="0" bIns="0" rtlCol="0" anchor="t"/>
          <a:lstStyle/>
          <a:p>
            <a:pPr marL="0" indent="0" algn="l">
              <a:lnSpc>
                <a:spcPts val="3450"/>
              </a:lnSpc>
              <a:buNone/>
            </a:pPr>
            <a:r>
              <a:rPr lang="en-US" sz="2150" kern="0" spc="-17" dirty="0">
                <a:solidFill>
                  <a:srgbClr val="E5E0DF"/>
                </a:solidFill>
                <a:latin typeface="Roboto" pitchFamily="34" charset="0"/>
                <a:ea typeface="Roboto" pitchFamily="34" charset="-122"/>
                <a:cs typeface="Roboto" pitchFamily="34" charset="-120"/>
              </a:rPr>
              <a:t> </a:t>
            </a:r>
            <a:r>
              <a:rPr lang="en-US" sz="2150" b="1" kern="0" spc="-17" dirty="0">
                <a:solidFill>
                  <a:srgbClr val="E5E0DF"/>
                </a:solidFill>
                <a:latin typeface="Roboto" pitchFamily="34" charset="0"/>
                <a:ea typeface="Roboto" pitchFamily="34" charset="-122"/>
                <a:cs typeface="Roboto" pitchFamily="34" charset="-120"/>
              </a:rPr>
              <a:t>Automated Attendance &amp; Performance Tracking</a:t>
            </a:r>
            <a:endParaRPr lang="en-US" sz="2150" dirty="0"/>
          </a:p>
        </p:txBody>
      </p:sp>
      <p:sp>
        <p:nvSpPr>
          <p:cNvPr id="8" name="Text 5"/>
          <p:cNvSpPr/>
          <p:nvPr/>
        </p:nvSpPr>
        <p:spPr>
          <a:xfrm>
            <a:off x="6262330" y="4890730"/>
            <a:ext cx="7592139" cy="709374"/>
          </a:xfrm>
          <a:prstGeom prst="rect">
            <a:avLst/>
          </a:prstGeom>
          <a:noFill/>
          <a:ln/>
        </p:spPr>
        <p:txBody>
          <a:bodyPr wrap="square" lIns="0" tIns="0" rIns="0" bIns="0" rtlCol="0" anchor="t"/>
          <a:lstStyle/>
          <a:p>
            <a:pPr marL="342900" indent="-342900" algn="l">
              <a:lnSpc>
                <a:spcPts val="2750"/>
              </a:lnSpc>
              <a:buSzPct val="100000"/>
              <a:buChar char="•"/>
            </a:pPr>
            <a:r>
              <a:rPr lang="en-US" sz="1700" kern="0" spc="-17" dirty="0">
                <a:solidFill>
                  <a:srgbClr val="E5E0DF"/>
                </a:solidFill>
                <a:latin typeface="Roboto" pitchFamily="34" charset="0"/>
                <a:ea typeface="Roboto" pitchFamily="34" charset="-122"/>
                <a:cs typeface="Roboto" pitchFamily="34" charset="-120"/>
              </a:rPr>
              <a:t>Uses AI-powered analytics to monitor attendance and academic trends, enabling early intervention for student success.</a:t>
            </a:r>
            <a:endParaRPr lang="en-US" sz="1700" dirty="0"/>
          </a:p>
        </p:txBody>
      </p:sp>
      <p:sp>
        <p:nvSpPr>
          <p:cNvPr id="9" name="Text 6"/>
          <p:cNvSpPr/>
          <p:nvPr/>
        </p:nvSpPr>
        <p:spPr>
          <a:xfrm>
            <a:off x="6262330" y="5733098"/>
            <a:ext cx="7592139" cy="443389"/>
          </a:xfrm>
          <a:prstGeom prst="rect">
            <a:avLst/>
          </a:prstGeom>
          <a:noFill/>
          <a:ln/>
        </p:spPr>
        <p:txBody>
          <a:bodyPr wrap="none" lIns="0" tIns="0" rIns="0" bIns="0" rtlCol="0" anchor="t"/>
          <a:lstStyle/>
          <a:p>
            <a:pPr marL="0" indent="0" algn="l">
              <a:lnSpc>
                <a:spcPts val="3450"/>
              </a:lnSpc>
              <a:buNone/>
            </a:pPr>
            <a:r>
              <a:rPr lang="en-US" sz="2150" b="1" kern="0" spc="-17" dirty="0">
                <a:solidFill>
                  <a:srgbClr val="E5E0DF"/>
                </a:solidFill>
                <a:latin typeface="Roboto" pitchFamily="34" charset="0"/>
                <a:ea typeface="Roboto" pitchFamily="34" charset="-122"/>
                <a:cs typeface="Roboto" pitchFamily="34" charset="-120"/>
              </a:rPr>
              <a:t>Effortless Faculty &amp; Resource Allocation</a:t>
            </a:r>
            <a:endParaRPr lang="en-US" sz="2150" dirty="0"/>
          </a:p>
        </p:txBody>
      </p:sp>
      <p:sp>
        <p:nvSpPr>
          <p:cNvPr id="10" name="Text 7"/>
          <p:cNvSpPr/>
          <p:nvPr/>
        </p:nvSpPr>
        <p:spPr>
          <a:xfrm>
            <a:off x="6262330" y="6309479"/>
            <a:ext cx="7592139" cy="709374"/>
          </a:xfrm>
          <a:prstGeom prst="rect">
            <a:avLst/>
          </a:prstGeom>
          <a:noFill/>
          <a:ln/>
        </p:spPr>
        <p:txBody>
          <a:bodyPr wrap="square" lIns="0" tIns="0" rIns="0" bIns="0" rtlCol="0" anchor="t"/>
          <a:lstStyle/>
          <a:p>
            <a:pPr marL="342900" indent="-342900" algn="l">
              <a:lnSpc>
                <a:spcPts val="2750"/>
              </a:lnSpc>
              <a:buSzPct val="100000"/>
              <a:buChar char="•"/>
            </a:pPr>
            <a:r>
              <a:rPr lang="en-US" sz="1700" kern="0" spc="-17" dirty="0">
                <a:solidFill>
                  <a:srgbClr val="E5E0DF"/>
                </a:solidFill>
                <a:latin typeface="Roboto" pitchFamily="34" charset="0"/>
                <a:ea typeface="Roboto" pitchFamily="34" charset="-122"/>
                <a:cs typeface="Roboto" pitchFamily="34" charset="-120"/>
              </a:rPr>
              <a:t>Dynamically assigns faculty, classrooms, and learning materials based on real-time requirements, reducing scheduling conflicts.</a:t>
            </a:r>
            <a:endParaRPr lang="en-US" sz="1700" dirty="0"/>
          </a:p>
        </p:txBody>
      </p:sp>
      <p:sp>
        <p:nvSpPr>
          <p:cNvPr id="11" name="Text 8"/>
          <p:cNvSpPr/>
          <p:nvPr/>
        </p:nvSpPr>
        <p:spPr>
          <a:xfrm>
            <a:off x="6262330" y="7268170"/>
            <a:ext cx="7592139" cy="354687"/>
          </a:xfrm>
          <a:prstGeom prst="rect">
            <a:avLst/>
          </a:prstGeom>
          <a:noFill/>
          <a:ln/>
        </p:spPr>
        <p:txBody>
          <a:bodyPr wrap="none" lIns="0" tIns="0" rIns="0" bIns="0" rtlCol="0" anchor="t"/>
          <a:lstStyle/>
          <a:p>
            <a:pPr marL="0" indent="0" algn="l">
              <a:lnSpc>
                <a:spcPts val="2750"/>
              </a:lnSpc>
              <a:buNone/>
            </a:pPr>
            <a:r>
              <a:rPr lang="en-US" sz="1700" kern="0" spc="-17" dirty="0">
                <a:solidFill>
                  <a:srgbClr val="E5E0DF"/>
                </a:solidFill>
                <a:latin typeface="Roboto" pitchFamily="34" charset="0"/>
                <a:ea typeface="Roboto" pitchFamily="34" charset="-122"/>
                <a:cs typeface="Roboto" pitchFamily="34" charset="-120"/>
              </a:rPr>
              <a:t>           Unified, Intelligent, Scalable. Cloud-integrated for accessibility.</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AE3A76-92FE-8A3F-C56E-1451BBBE9B2A}"/>
              </a:ext>
            </a:extLst>
          </p:cNvPr>
          <p:cNvSpPr txBox="1"/>
          <p:nvPr/>
        </p:nvSpPr>
        <p:spPr>
          <a:xfrm>
            <a:off x="949568" y="668215"/>
            <a:ext cx="11570677" cy="7725192"/>
          </a:xfrm>
          <a:prstGeom prst="rect">
            <a:avLst/>
          </a:prstGeom>
          <a:noFill/>
        </p:spPr>
        <p:txBody>
          <a:bodyPr wrap="square" rtlCol="0">
            <a:spAutoFit/>
          </a:bodyPr>
          <a:lstStyle/>
          <a:p>
            <a:pPr marL="342900" indent="-342900">
              <a:buFont typeface="Arial" panose="020B0604020202020204" pitchFamily="34" charset="0"/>
              <a:buChar char="•"/>
            </a:pPr>
            <a:r>
              <a:rPr lang="en-US" sz="2400" b="1" dirty="0"/>
              <a:t>User Roles &amp; Authentication</a:t>
            </a:r>
            <a:endParaRPr lang="en-US" sz="2400" dirty="0"/>
          </a:p>
          <a:p>
            <a:pPr marL="800100" lvl="1" indent="-342900">
              <a:buFont typeface="Arial" panose="020B0604020202020204" pitchFamily="34" charset="0"/>
              <a:buChar char="•"/>
            </a:pPr>
            <a:r>
              <a:rPr lang="en-US" sz="2400" dirty="0"/>
              <a:t>Implement JWT-based authentication for Admin, Faculty, and Students.</a:t>
            </a:r>
          </a:p>
          <a:p>
            <a:pPr marL="8001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Student Enrollment &amp; Record Management</a:t>
            </a:r>
            <a:endParaRPr lang="en-US" sz="2400" dirty="0"/>
          </a:p>
          <a:p>
            <a:pPr marL="800100" lvl="1" indent="-342900">
              <a:buFont typeface="Arial" panose="020B0604020202020204" pitchFamily="34" charset="0"/>
              <a:buChar char="•"/>
            </a:pPr>
            <a:r>
              <a:rPr lang="en-US" sz="2400" dirty="0"/>
              <a:t>Use MongoDB to store student profiles and academic history.</a:t>
            </a:r>
          </a:p>
          <a:p>
            <a:pPr marL="8001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Course &amp; Faculty Allocation</a:t>
            </a:r>
            <a:endParaRPr lang="en-US" sz="2400" dirty="0"/>
          </a:p>
          <a:p>
            <a:pPr marL="800100" lvl="1" indent="-342900">
              <a:buFont typeface="Arial" panose="020B0604020202020204" pitchFamily="34" charset="0"/>
              <a:buChar char="•"/>
            </a:pPr>
            <a:r>
              <a:rPr lang="en-US" sz="2400" dirty="0"/>
              <a:t>Assign faculty to courses dynamically via an admin panel.</a:t>
            </a:r>
          </a:p>
          <a:p>
            <a:pPr marL="8001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Attendance Tracking System</a:t>
            </a:r>
            <a:endParaRPr lang="en-US" sz="2400" dirty="0"/>
          </a:p>
          <a:p>
            <a:pPr marL="800100" lvl="1" indent="-342900">
              <a:buFont typeface="Arial" panose="020B0604020202020204" pitchFamily="34" charset="0"/>
              <a:buChar char="•"/>
            </a:pPr>
            <a:r>
              <a:rPr lang="en-US" sz="2400" dirty="0"/>
              <a:t>Faculty marks attendance through a digital interface, stored in MongoDB.</a:t>
            </a:r>
          </a:p>
          <a:p>
            <a:pPr marL="8001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Exam &amp; Grade Management</a:t>
            </a:r>
            <a:endParaRPr lang="en-US" sz="2400" dirty="0"/>
          </a:p>
          <a:p>
            <a:pPr marL="800100" lvl="1" indent="-342900">
              <a:buFont typeface="Arial" panose="020B0604020202020204" pitchFamily="34" charset="0"/>
              <a:buChar char="•"/>
            </a:pPr>
            <a:r>
              <a:rPr lang="en-US" sz="2400" dirty="0"/>
              <a:t>A grading system where faculty can input marks and students can view results.</a:t>
            </a:r>
          </a:p>
          <a:p>
            <a:pPr marL="8001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Notification System</a:t>
            </a:r>
            <a:endParaRPr lang="en-US" sz="2400" dirty="0"/>
          </a:p>
          <a:p>
            <a:pPr marL="800100" lvl="1" indent="-342900">
              <a:buFont typeface="Arial" panose="020B0604020202020204" pitchFamily="34" charset="0"/>
              <a:buChar char="•"/>
            </a:pPr>
            <a:r>
              <a:rPr lang="en-US" sz="2400" dirty="0"/>
              <a:t>Real-time notifications for announcements using </a:t>
            </a:r>
            <a:r>
              <a:rPr lang="en-US" sz="2400" dirty="0" err="1"/>
              <a:t>WebSockets</a:t>
            </a:r>
            <a:r>
              <a:rPr lang="en-US" sz="2400" dirty="0"/>
              <a:t>/Firebase.</a:t>
            </a:r>
          </a:p>
          <a:p>
            <a:pPr marL="800100" lvl="1" indent="-342900">
              <a:buFont typeface="Arial" panose="020B0604020202020204" pitchFamily="34" charset="0"/>
              <a:buChar char="•"/>
            </a:pPr>
            <a:endParaRPr lang="en-US" sz="2400" dirty="0"/>
          </a:p>
          <a:p>
            <a:endParaRPr lang="en-IN" sz="4000" dirty="0"/>
          </a:p>
        </p:txBody>
      </p:sp>
    </p:spTree>
    <p:extLst>
      <p:ext uri="{BB962C8B-B14F-4D97-AF65-F5344CB8AC3E}">
        <p14:creationId xmlns:p14="http://schemas.microsoft.com/office/powerpoint/2010/main" val="3719537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A31E2D-913E-6227-B535-A80DC15F01D9}"/>
              </a:ext>
            </a:extLst>
          </p:cNvPr>
          <p:cNvSpPr txBox="1"/>
          <p:nvPr/>
        </p:nvSpPr>
        <p:spPr>
          <a:xfrm>
            <a:off x="2590800" y="1852246"/>
            <a:ext cx="10820398" cy="1846659"/>
          </a:xfrm>
          <a:prstGeom prst="rect">
            <a:avLst/>
          </a:prstGeom>
          <a:noFill/>
        </p:spPr>
        <p:txBody>
          <a:bodyPr wrap="none" rtlCol="0">
            <a:spAutoFit/>
          </a:bodyPr>
          <a:lstStyle/>
          <a:p>
            <a:pPr marL="342900" indent="-342900">
              <a:buFont typeface="Arial" panose="020B0604020202020204" pitchFamily="34" charset="0"/>
              <a:buChar char="•"/>
            </a:pPr>
            <a:r>
              <a:rPr lang="en-US" sz="2400" b="1" dirty="0"/>
              <a:t>AI-based Attendance Prediction</a:t>
            </a:r>
            <a:endParaRPr lang="en-US" sz="2400" dirty="0"/>
          </a:p>
          <a:p>
            <a:pPr marL="800100" lvl="1" indent="-342900">
              <a:buFont typeface="Arial" panose="020B0604020202020204" pitchFamily="34" charset="0"/>
              <a:buChar char="•"/>
            </a:pPr>
            <a:r>
              <a:rPr lang="en-US" sz="2400" dirty="0"/>
              <a:t>Use predictive analytics to alert students at risk of low attendance.</a:t>
            </a:r>
          </a:p>
          <a:p>
            <a:pPr marL="342900" indent="-342900">
              <a:buFont typeface="Arial" panose="020B0604020202020204" pitchFamily="34" charset="0"/>
              <a:buChar char="•"/>
            </a:pPr>
            <a:r>
              <a:rPr lang="en-US" sz="2400" b="1" dirty="0"/>
              <a:t>Voice Assistant for Timetable Queries</a:t>
            </a:r>
            <a:endParaRPr lang="en-US" sz="2400" dirty="0"/>
          </a:p>
          <a:p>
            <a:pPr marL="800100" lvl="1" indent="-342900">
              <a:buFont typeface="Arial" panose="020B0604020202020204" pitchFamily="34" charset="0"/>
              <a:buChar char="•"/>
            </a:pPr>
            <a:r>
              <a:rPr lang="en-US" sz="2400" dirty="0"/>
              <a:t>Integrate a chatbot with voice recognition for instant timetable access.</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806576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9011" y="788789"/>
            <a:ext cx="7825978" cy="1176814"/>
          </a:xfrm>
          <a:prstGeom prst="rect">
            <a:avLst/>
          </a:prstGeom>
          <a:noFill/>
          <a:ln/>
        </p:spPr>
        <p:txBody>
          <a:bodyPr wrap="square" lIns="0" tIns="0" rIns="0" bIns="0" rtlCol="0" anchor="t"/>
          <a:lstStyle/>
          <a:p>
            <a:pPr marL="0" indent="0" algn="l">
              <a:lnSpc>
                <a:spcPts val="4600"/>
              </a:lnSpc>
              <a:buNone/>
            </a:pPr>
            <a:r>
              <a:rPr lang="en-US" sz="3700" kern="0" spc="-111" dirty="0">
                <a:solidFill>
                  <a:srgbClr val="FFFFFF"/>
                </a:solidFill>
                <a:latin typeface="Roboto Mono Medium" pitchFamily="34" charset="0"/>
                <a:ea typeface="Roboto Mono Medium" pitchFamily="34" charset="-122"/>
                <a:cs typeface="Roboto Mono Medium" pitchFamily="34" charset="-120"/>
              </a:rPr>
              <a:t>AI-Powered Features: Intelligence at Every Level</a:t>
            </a:r>
            <a:endParaRPr lang="en-US" sz="3700" dirty="0"/>
          </a:p>
        </p:txBody>
      </p:sp>
      <p:pic>
        <p:nvPicPr>
          <p:cNvPr id="4" name="Image 1" descr="preencoded.png"/>
          <p:cNvPicPr>
            <a:picLocks noChangeAspect="1"/>
          </p:cNvPicPr>
          <p:nvPr/>
        </p:nvPicPr>
        <p:blipFill>
          <a:blip r:embed="rId4"/>
          <a:stretch>
            <a:fillRect/>
          </a:stretch>
        </p:blipFill>
        <p:spPr>
          <a:xfrm>
            <a:off x="659011" y="2248019"/>
            <a:ext cx="470773" cy="470773"/>
          </a:xfrm>
          <a:prstGeom prst="rect">
            <a:avLst/>
          </a:prstGeom>
        </p:spPr>
      </p:pic>
      <p:sp>
        <p:nvSpPr>
          <p:cNvPr id="5" name="Text 1"/>
          <p:cNvSpPr/>
          <p:nvPr/>
        </p:nvSpPr>
        <p:spPr>
          <a:xfrm>
            <a:off x="659011" y="2907030"/>
            <a:ext cx="2420303" cy="588407"/>
          </a:xfrm>
          <a:prstGeom prst="rect">
            <a:avLst/>
          </a:prstGeom>
          <a:noFill/>
          <a:ln/>
        </p:spPr>
        <p:txBody>
          <a:bodyPr wrap="square" lIns="0" tIns="0" rIns="0" bIns="0" rtlCol="0" anchor="t"/>
          <a:lstStyle/>
          <a:p>
            <a:pPr marL="0" indent="0" algn="l">
              <a:lnSpc>
                <a:spcPts val="2300"/>
              </a:lnSpc>
              <a:buNone/>
            </a:pPr>
            <a:r>
              <a:rPr lang="en-US" sz="1850" kern="0" spc="-56" dirty="0">
                <a:solidFill>
                  <a:srgbClr val="E5E0DF"/>
                </a:solidFill>
                <a:latin typeface="Roboto Mono Medium" pitchFamily="34" charset="0"/>
                <a:ea typeface="Roboto Mono Medium" pitchFamily="34" charset="-122"/>
                <a:cs typeface="Roboto Mono Medium" pitchFamily="34" charset="-120"/>
              </a:rPr>
              <a:t>Predictive Analytics</a:t>
            </a:r>
            <a:endParaRPr lang="en-US" sz="1850" dirty="0"/>
          </a:p>
        </p:txBody>
      </p:sp>
      <p:sp>
        <p:nvSpPr>
          <p:cNvPr id="6" name="Text 2"/>
          <p:cNvSpPr/>
          <p:nvPr/>
        </p:nvSpPr>
        <p:spPr>
          <a:xfrm>
            <a:off x="659011" y="3608427"/>
            <a:ext cx="2420303" cy="602694"/>
          </a:xfrm>
          <a:prstGeom prst="rect">
            <a:avLst/>
          </a:prstGeom>
          <a:noFill/>
          <a:ln/>
        </p:spPr>
        <p:txBody>
          <a:bodyPr wrap="square" lIns="0" tIns="0" rIns="0" bIns="0" rtlCol="0" anchor="t"/>
          <a:lstStyle/>
          <a:p>
            <a:pPr marL="0" indent="0" algn="l">
              <a:lnSpc>
                <a:spcPts val="2350"/>
              </a:lnSpc>
              <a:buNone/>
            </a:pPr>
            <a:r>
              <a:rPr lang="en-US" sz="1450" kern="0" spc="-15" dirty="0">
                <a:solidFill>
                  <a:srgbClr val="E5E0DF"/>
                </a:solidFill>
                <a:latin typeface="Roboto" pitchFamily="34" charset="0"/>
                <a:ea typeface="Roboto" pitchFamily="34" charset="-122"/>
                <a:cs typeface="Roboto" pitchFamily="34" charset="-120"/>
              </a:rPr>
              <a:t>Increase Enrollment Projections by 15%.</a:t>
            </a:r>
            <a:endParaRPr lang="en-US" sz="1450" dirty="0"/>
          </a:p>
        </p:txBody>
      </p:sp>
      <p:pic>
        <p:nvPicPr>
          <p:cNvPr id="7" name="Image 2" descr="preencoded.png"/>
          <p:cNvPicPr>
            <a:picLocks noChangeAspect="1"/>
          </p:cNvPicPr>
          <p:nvPr/>
        </p:nvPicPr>
        <p:blipFill>
          <a:blip r:embed="rId5"/>
          <a:stretch>
            <a:fillRect/>
          </a:stretch>
        </p:blipFill>
        <p:spPr>
          <a:xfrm>
            <a:off x="3361730" y="2248019"/>
            <a:ext cx="470773" cy="470773"/>
          </a:xfrm>
          <a:prstGeom prst="rect">
            <a:avLst/>
          </a:prstGeom>
        </p:spPr>
      </p:pic>
      <p:sp>
        <p:nvSpPr>
          <p:cNvPr id="8" name="Text 3"/>
          <p:cNvSpPr/>
          <p:nvPr/>
        </p:nvSpPr>
        <p:spPr>
          <a:xfrm>
            <a:off x="3361730" y="2907030"/>
            <a:ext cx="2420422" cy="588407"/>
          </a:xfrm>
          <a:prstGeom prst="rect">
            <a:avLst/>
          </a:prstGeom>
          <a:noFill/>
          <a:ln/>
        </p:spPr>
        <p:txBody>
          <a:bodyPr wrap="square" lIns="0" tIns="0" rIns="0" bIns="0" rtlCol="0" anchor="t"/>
          <a:lstStyle/>
          <a:p>
            <a:pPr marL="0" indent="0" algn="l">
              <a:lnSpc>
                <a:spcPts val="2300"/>
              </a:lnSpc>
              <a:buNone/>
            </a:pPr>
            <a:r>
              <a:rPr lang="en-US" sz="1850" kern="0" spc="-56" dirty="0">
                <a:solidFill>
                  <a:srgbClr val="E5E0DF"/>
                </a:solidFill>
                <a:latin typeface="Roboto Mono Medium" pitchFamily="34" charset="0"/>
                <a:ea typeface="Roboto Mono Medium" pitchFamily="34" charset="-122"/>
                <a:cs typeface="Roboto Mono Medium" pitchFamily="34" charset="-120"/>
              </a:rPr>
              <a:t>Automated Resource Optimization</a:t>
            </a:r>
            <a:endParaRPr lang="en-US" sz="1850" dirty="0"/>
          </a:p>
        </p:txBody>
      </p:sp>
      <p:sp>
        <p:nvSpPr>
          <p:cNvPr id="9" name="Text 4"/>
          <p:cNvSpPr/>
          <p:nvPr/>
        </p:nvSpPr>
        <p:spPr>
          <a:xfrm>
            <a:off x="3361730" y="3608427"/>
            <a:ext cx="2420422" cy="301347"/>
          </a:xfrm>
          <a:prstGeom prst="rect">
            <a:avLst/>
          </a:prstGeom>
          <a:noFill/>
          <a:ln/>
        </p:spPr>
        <p:txBody>
          <a:bodyPr wrap="none" lIns="0" tIns="0" rIns="0" bIns="0" rtlCol="0" anchor="t"/>
          <a:lstStyle/>
          <a:p>
            <a:pPr marL="0" indent="0" algn="l">
              <a:lnSpc>
                <a:spcPts val="2350"/>
              </a:lnSpc>
              <a:buNone/>
            </a:pPr>
            <a:r>
              <a:rPr lang="en-US" sz="1450" kern="0" spc="-15" dirty="0">
                <a:solidFill>
                  <a:srgbClr val="E5E0DF"/>
                </a:solidFill>
                <a:latin typeface="Roboto" pitchFamily="34" charset="0"/>
                <a:ea typeface="Roboto" pitchFamily="34" charset="-122"/>
                <a:cs typeface="Roboto" pitchFamily="34" charset="-120"/>
              </a:rPr>
              <a:t>Reduce Energy Costs by 20%.</a:t>
            </a:r>
            <a:endParaRPr lang="en-US" sz="1450" dirty="0"/>
          </a:p>
        </p:txBody>
      </p:sp>
      <p:pic>
        <p:nvPicPr>
          <p:cNvPr id="10" name="Image 3" descr="preencoded.png"/>
          <p:cNvPicPr>
            <a:picLocks noChangeAspect="1"/>
          </p:cNvPicPr>
          <p:nvPr/>
        </p:nvPicPr>
        <p:blipFill>
          <a:blip r:embed="rId6"/>
          <a:stretch>
            <a:fillRect/>
          </a:stretch>
        </p:blipFill>
        <p:spPr>
          <a:xfrm>
            <a:off x="6064568" y="2248019"/>
            <a:ext cx="470773" cy="470773"/>
          </a:xfrm>
          <a:prstGeom prst="rect">
            <a:avLst/>
          </a:prstGeom>
        </p:spPr>
      </p:pic>
      <p:sp>
        <p:nvSpPr>
          <p:cNvPr id="11" name="Text 5"/>
          <p:cNvSpPr/>
          <p:nvPr/>
        </p:nvSpPr>
        <p:spPr>
          <a:xfrm>
            <a:off x="6064568" y="2907030"/>
            <a:ext cx="2420422" cy="588407"/>
          </a:xfrm>
          <a:prstGeom prst="rect">
            <a:avLst/>
          </a:prstGeom>
          <a:noFill/>
          <a:ln/>
        </p:spPr>
        <p:txBody>
          <a:bodyPr wrap="square" lIns="0" tIns="0" rIns="0" bIns="0" rtlCol="0" anchor="t"/>
          <a:lstStyle/>
          <a:p>
            <a:pPr marL="0" indent="0" algn="l">
              <a:lnSpc>
                <a:spcPts val="2300"/>
              </a:lnSpc>
              <a:buNone/>
            </a:pPr>
            <a:r>
              <a:rPr lang="en-US" sz="1850" kern="0" spc="-56" dirty="0">
                <a:solidFill>
                  <a:srgbClr val="E5E0DF"/>
                </a:solidFill>
                <a:latin typeface="Roboto Mono Medium" pitchFamily="34" charset="0"/>
                <a:ea typeface="Roboto Mono Medium" pitchFamily="34" charset="-122"/>
                <a:cs typeface="Roboto Mono Medium" pitchFamily="34" charset="-120"/>
              </a:rPr>
              <a:t>Personalized Learning Paths</a:t>
            </a:r>
            <a:endParaRPr lang="en-US" sz="1850" dirty="0"/>
          </a:p>
        </p:txBody>
      </p:sp>
      <p:sp>
        <p:nvSpPr>
          <p:cNvPr id="12" name="Text 6"/>
          <p:cNvSpPr/>
          <p:nvPr/>
        </p:nvSpPr>
        <p:spPr>
          <a:xfrm>
            <a:off x="6064568" y="3608427"/>
            <a:ext cx="2420422" cy="602694"/>
          </a:xfrm>
          <a:prstGeom prst="rect">
            <a:avLst/>
          </a:prstGeom>
          <a:noFill/>
          <a:ln/>
        </p:spPr>
        <p:txBody>
          <a:bodyPr wrap="square" lIns="0" tIns="0" rIns="0" bIns="0" rtlCol="0" anchor="t"/>
          <a:lstStyle/>
          <a:p>
            <a:pPr marL="0" indent="0" algn="l">
              <a:lnSpc>
                <a:spcPts val="2350"/>
              </a:lnSpc>
              <a:buNone/>
            </a:pPr>
            <a:r>
              <a:rPr lang="en-US" sz="1450" kern="0" spc="-15" dirty="0">
                <a:solidFill>
                  <a:srgbClr val="E5E0DF"/>
                </a:solidFill>
                <a:latin typeface="Roboto" pitchFamily="34" charset="0"/>
                <a:ea typeface="Roboto" pitchFamily="34" charset="-122"/>
                <a:cs typeface="Roboto" pitchFamily="34" charset="-120"/>
              </a:rPr>
              <a:t>Boost Student Retention by 10%.</a:t>
            </a:r>
            <a:endParaRPr lang="en-US" sz="1450" dirty="0"/>
          </a:p>
        </p:txBody>
      </p:sp>
      <p:pic>
        <p:nvPicPr>
          <p:cNvPr id="13" name="Image 4" descr="preencoded.png"/>
          <p:cNvPicPr>
            <a:picLocks noChangeAspect="1"/>
          </p:cNvPicPr>
          <p:nvPr/>
        </p:nvPicPr>
        <p:blipFill>
          <a:blip r:embed="rId7"/>
          <a:stretch>
            <a:fillRect/>
          </a:stretch>
        </p:blipFill>
        <p:spPr>
          <a:xfrm>
            <a:off x="659011" y="4776073"/>
            <a:ext cx="470773" cy="470773"/>
          </a:xfrm>
          <a:prstGeom prst="rect">
            <a:avLst/>
          </a:prstGeom>
        </p:spPr>
      </p:pic>
      <p:sp>
        <p:nvSpPr>
          <p:cNvPr id="14" name="Text 7"/>
          <p:cNvSpPr/>
          <p:nvPr/>
        </p:nvSpPr>
        <p:spPr>
          <a:xfrm>
            <a:off x="659011" y="5435084"/>
            <a:ext cx="2420303" cy="588407"/>
          </a:xfrm>
          <a:prstGeom prst="rect">
            <a:avLst/>
          </a:prstGeom>
          <a:noFill/>
          <a:ln/>
        </p:spPr>
        <p:txBody>
          <a:bodyPr wrap="square" lIns="0" tIns="0" rIns="0" bIns="0" rtlCol="0" anchor="t"/>
          <a:lstStyle/>
          <a:p>
            <a:pPr marL="0" indent="0" algn="l">
              <a:lnSpc>
                <a:spcPts val="2300"/>
              </a:lnSpc>
              <a:buNone/>
            </a:pPr>
            <a:r>
              <a:rPr lang="en-US" sz="1850" kern="0" spc="-56" dirty="0">
                <a:solidFill>
                  <a:srgbClr val="E5E0DF"/>
                </a:solidFill>
                <a:latin typeface="Roboto Mono Medium" pitchFamily="34" charset="0"/>
                <a:ea typeface="Roboto Mono Medium" pitchFamily="34" charset="-122"/>
                <a:cs typeface="Roboto Mono Medium" pitchFamily="34" charset="-120"/>
              </a:rPr>
              <a:t>Smart Security &amp; Access Control</a:t>
            </a:r>
            <a:endParaRPr lang="en-US" sz="1850" dirty="0"/>
          </a:p>
        </p:txBody>
      </p:sp>
      <p:sp>
        <p:nvSpPr>
          <p:cNvPr id="15" name="Text 8"/>
          <p:cNvSpPr/>
          <p:nvPr/>
        </p:nvSpPr>
        <p:spPr>
          <a:xfrm>
            <a:off x="659011" y="6235303"/>
            <a:ext cx="7825978" cy="1205389"/>
          </a:xfrm>
          <a:prstGeom prst="rect">
            <a:avLst/>
          </a:prstGeom>
          <a:noFill/>
          <a:ln/>
        </p:spPr>
        <p:txBody>
          <a:bodyPr wrap="square" lIns="0" tIns="0" rIns="0" bIns="0" rtlCol="0" anchor="t"/>
          <a:lstStyle/>
          <a:p>
            <a:pPr marL="0" indent="0" algn="l">
              <a:lnSpc>
                <a:spcPts val="2350"/>
              </a:lnSpc>
              <a:buNone/>
            </a:pPr>
            <a:r>
              <a:rPr lang="en-US" sz="1450" kern="0" spc="-15" dirty="0">
                <a:solidFill>
                  <a:srgbClr val="E5E0DF"/>
                </a:solidFill>
                <a:latin typeface="Roboto" pitchFamily="34" charset="0"/>
                <a:ea typeface="Roboto" pitchFamily="34" charset="-122"/>
                <a:cs typeface="Roboto" pitchFamily="34" charset="-120"/>
              </a:rPr>
              <a:t>our project uses the power of AI CHATBOT to provide intelligent insights and automation across all departments. Predictive analytics accurately forecast enrollment, while automated resource optimization slashes costs. Personalized learning paths enhance student engagement and retention, creating a safer, more sustainable campus.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78562"/>
            <a:ext cx="13042821" cy="1417558"/>
          </a:xfrm>
          <a:prstGeom prst="rect">
            <a:avLst/>
          </a:prstGeom>
          <a:noFill/>
          <a:ln/>
        </p:spPr>
        <p:txBody>
          <a:bodyPr wrap="square" lIns="0" tIns="0" rIns="0" bIns="0" rtlCol="0" anchor="t"/>
          <a:lstStyle/>
          <a:p>
            <a:pPr marL="0" indent="0" algn="l">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Scalability &amp; Integration: Ready for Any Campus</a:t>
            </a:r>
            <a:endParaRPr lang="en-US" sz="4450" dirty="0"/>
          </a:p>
        </p:txBody>
      </p:sp>
      <p:sp>
        <p:nvSpPr>
          <p:cNvPr id="3" name="Text 1"/>
          <p:cNvSpPr/>
          <p:nvPr/>
        </p:nvSpPr>
        <p:spPr>
          <a:xfrm>
            <a:off x="793790" y="2863096"/>
            <a:ext cx="5977176"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FFFFFF"/>
                </a:solidFill>
                <a:latin typeface="Roboto Mono Medium" pitchFamily="34" charset="0"/>
                <a:ea typeface="Roboto Mono Medium" pitchFamily="34" charset="-122"/>
                <a:cs typeface="Roboto Mono Medium" pitchFamily="34" charset="-120"/>
              </a:rPr>
              <a:t>Modular design adapts to unique needs</a:t>
            </a:r>
            <a:endParaRPr lang="en-US" sz="2200" dirty="0"/>
          </a:p>
        </p:txBody>
      </p:sp>
      <p:sp>
        <p:nvSpPr>
          <p:cNvPr id="4" name="Text 2"/>
          <p:cNvSpPr/>
          <p:nvPr/>
        </p:nvSpPr>
        <p:spPr>
          <a:xfrm>
            <a:off x="793790" y="3444240"/>
            <a:ext cx="6244709" cy="1451610"/>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The Smart College platform is designed to be flexible, adapting to the specific needs and structure of each institution. This modular approach ensures a tailored fit, maximizing effectiveness and minimizing disruption.</a:t>
            </a:r>
            <a:endParaRPr lang="en-US" sz="1750" dirty="0"/>
          </a:p>
        </p:txBody>
      </p:sp>
      <p:sp>
        <p:nvSpPr>
          <p:cNvPr id="5" name="Text 3"/>
          <p:cNvSpPr/>
          <p:nvPr/>
        </p:nvSpPr>
        <p:spPr>
          <a:xfrm>
            <a:off x="793790" y="5122664"/>
            <a:ext cx="6244709" cy="708660"/>
          </a:xfrm>
          <a:prstGeom prst="rect">
            <a:avLst/>
          </a:prstGeom>
          <a:noFill/>
          <a:ln/>
        </p:spPr>
        <p:txBody>
          <a:bodyPr wrap="square" lIns="0" tIns="0" rIns="0" bIns="0" rtlCol="0" anchor="t"/>
          <a:lstStyle/>
          <a:p>
            <a:pPr marL="0" indent="0" algn="l">
              <a:lnSpc>
                <a:spcPts val="2750"/>
              </a:lnSpc>
              <a:buNone/>
            </a:pPr>
            <a:r>
              <a:rPr lang="en-US" sz="2200" kern="0" spc="-67" dirty="0">
                <a:solidFill>
                  <a:srgbClr val="FFFFFF"/>
                </a:solidFill>
                <a:latin typeface="Roboto Mono Medium" pitchFamily="34" charset="0"/>
                <a:ea typeface="Roboto Mono Medium" pitchFamily="34" charset="-122"/>
                <a:cs typeface="Roboto Mono Medium" pitchFamily="34" charset="-120"/>
              </a:rPr>
              <a:t>Seamless integration with existing infrastructure</a:t>
            </a:r>
            <a:endParaRPr lang="en-US" sz="2200" dirty="0"/>
          </a:p>
        </p:txBody>
      </p:sp>
      <p:sp>
        <p:nvSpPr>
          <p:cNvPr id="6" name="Text 4"/>
          <p:cNvSpPr/>
          <p:nvPr/>
        </p:nvSpPr>
        <p:spPr>
          <a:xfrm>
            <a:off x="793790" y="6058138"/>
            <a:ext cx="6244709" cy="1088708"/>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Our system integrates smoothly with existing technology, avoiding costly overhauls and ensuring a seamless transition for staff and students alike.</a:t>
            </a:r>
            <a:endParaRPr lang="en-US" sz="1750" dirty="0"/>
          </a:p>
        </p:txBody>
      </p:sp>
      <p:sp>
        <p:nvSpPr>
          <p:cNvPr id="7" name="Text 5"/>
          <p:cNvSpPr/>
          <p:nvPr/>
        </p:nvSpPr>
        <p:spPr>
          <a:xfrm>
            <a:off x="7599521" y="2863096"/>
            <a:ext cx="5169456"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FFFFFF"/>
                </a:solidFill>
                <a:latin typeface="Roboto Mono Medium" pitchFamily="34" charset="0"/>
                <a:ea typeface="Roboto Mono Medium" pitchFamily="34" charset="-122"/>
                <a:cs typeface="Roboto Mono Medium" pitchFamily="34" charset="-120"/>
              </a:rPr>
              <a:t>99.9% uptime and data redundancy</a:t>
            </a:r>
            <a:endParaRPr lang="en-US" sz="2200" dirty="0"/>
          </a:p>
        </p:txBody>
      </p:sp>
      <p:sp>
        <p:nvSpPr>
          <p:cNvPr id="8" name="Text 6"/>
          <p:cNvSpPr/>
          <p:nvPr/>
        </p:nvSpPr>
        <p:spPr>
          <a:xfrm>
            <a:off x="7599521" y="3444240"/>
            <a:ext cx="6244709" cy="1088708"/>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We guarantee 99.9% uptime and robust data redundancy, ensuring uninterrupted access and the highest levels of data security and reliability for your campus operations.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87323" y="600789"/>
            <a:ext cx="7142559" cy="435173"/>
          </a:xfrm>
          <a:prstGeom prst="rect">
            <a:avLst/>
          </a:prstGeom>
          <a:noFill/>
          <a:ln/>
        </p:spPr>
        <p:txBody>
          <a:bodyPr wrap="none" lIns="0" tIns="0" rIns="0" bIns="0" rtlCol="0" anchor="t"/>
          <a:lstStyle/>
          <a:p>
            <a:pPr marL="0" indent="0" algn="l">
              <a:lnSpc>
                <a:spcPts val="3400"/>
              </a:lnSpc>
              <a:buNone/>
            </a:pPr>
            <a:r>
              <a:rPr lang="en-US" sz="2700" kern="0" spc="-82" dirty="0">
                <a:solidFill>
                  <a:srgbClr val="FFFFFF"/>
                </a:solidFill>
                <a:latin typeface="Roboto Mono Medium" pitchFamily="34" charset="0"/>
                <a:ea typeface="Roboto Mono Medium" pitchFamily="34" charset="-122"/>
                <a:cs typeface="Roboto Mono Medium" pitchFamily="34" charset="-120"/>
              </a:rPr>
              <a:t>The Impact: Transforming Campus Life</a:t>
            </a:r>
            <a:endParaRPr lang="en-US" sz="2700" dirty="0"/>
          </a:p>
        </p:txBody>
      </p:sp>
      <p:sp>
        <p:nvSpPr>
          <p:cNvPr id="4" name="Text 1"/>
          <p:cNvSpPr/>
          <p:nvPr/>
        </p:nvSpPr>
        <p:spPr>
          <a:xfrm>
            <a:off x="487323" y="1314331"/>
            <a:ext cx="8169354" cy="459462"/>
          </a:xfrm>
          <a:prstGeom prst="rect">
            <a:avLst/>
          </a:prstGeom>
          <a:noFill/>
          <a:ln/>
        </p:spPr>
        <p:txBody>
          <a:bodyPr wrap="none" lIns="0" tIns="0" rIns="0" bIns="0" rtlCol="0" anchor="t"/>
          <a:lstStyle/>
          <a:p>
            <a:pPr marL="0" indent="0" algn="ctr">
              <a:lnSpc>
                <a:spcPts val="3600"/>
              </a:lnSpc>
              <a:buNone/>
            </a:pPr>
            <a:r>
              <a:rPr lang="en-US" sz="3600" kern="0" spc="-109" dirty="0">
                <a:solidFill>
                  <a:srgbClr val="E5E0DF"/>
                </a:solidFill>
                <a:latin typeface="Roboto Mono Medium" pitchFamily="34" charset="0"/>
                <a:ea typeface="Roboto Mono Medium" pitchFamily="34" charset="-122"/>
                <a:cs typeface="Roboto Mono Medium" pitchFamily="34" charset="-120"/>
              </a:rPr>
              <a:t>40%</a:t>
            </a:r>
            <a:endParaRPr lang="en-US" sz="3600" dirty="0"/>
          </a:p>
        </p:txBody>
      </p:sp>
      <p:sp>
        <p:nvSpPr>
          <p:cNvPr id="5" name="Text 2"/>
          <p:cNvSpPr/>
          <p:nvPr/>
        </p:nvSpPr>
        <p:spPr>
          <a:xfrm>
            <a:off x="487323" y="1947743"/>
            <a:ext cx="8169354" cy="222885"/>
          </a:xfrm>
          <a:prstGeom prst="rect">
            <a:avLst/>
          </a:prstGeom>
          <a:noFill/>
          <a:ln/>
        </p:spPr>
        <p:txBody>
          <a:bodyPr wrap="none" lIns="0" tIns="0" rIns="0" bIns="0" rtlCol="0" anchor="t"/>
          <a:lstStyle/>
          <a:p>
            <a:pPr marL="0" indent="0" algn="ctr">
              <a:lnSpc>
                <a:spcPts val="1750"/>
              </a:lnSpc>
              <a:buNone/>
            </a:pPr>
            <a:r>
              <a:rPr lang="en-US" sz="1050" kern="0" spc="-11" dirty="0">
                <a:solidFill>
                  <a:srgbClr val="E5E0DF"/>
                </a:solidFill>
                <a:latin typeface="Roboto" pitchFamily="34" charset="0"/>
                <a:ea typeface="Roboto" pitchFamily="34" charset="-122"/>
                <a:cs typeface="Roboto" pitchFamily="34" charset="-120"/>
              </a:rPr>
              <a:t>Reduced administrative overhead</a:t>
            </a:r>
            <a:endParaRPr lang="en-US" sz="1050" dirty="0"/>
          </a:p>
        </p:txBody>
      </p:sp>
      <p:sp>
        <p:nvSpPr>
          <p:cNvPr id="6" name="Text 3"/>
          <p:cNvSpPr/>
          <p:nvPr/>
        </p:nvSpPr>
        <p:spPr>
          <a:xfrm>
            <a:off x="487323" y="2657832"/>
            <a:ext cx="8169354" cy="459462"/>
          </a:xfrm>
          <a:prstGeom prst="rect">
            <a:avLst/>
          </a:prstGeom>
          <a:noFill/>
          <a:ln/>
        </p:spPr>
        <p:txBody>
          <a:bodyPr wrap="none" lIns="0" tIns="0" rIns="0" bIns="0" rtlCol="0" anchor="t"/>
          <a:lstStyle/>
          <a:p>
            <a:pPr marL="0" indent="0" algn="ctr">
              <a:lnSpc>
                <a:spcPts val="3600"/>
              </a:lnSpc>
              <a:buNone/>
            </a:pPr>
            <a:r>
              <a:rPr lang="en-US" sz="3600" kern="0" spc="-109" dirty="0">
                <a:solidFill>
                  <a:srgbClr val="E5E0DF"/>
                </a:solidFill>
                <a:latin typeface="Roboto Mono Medium" pitchFamily="34" charset="0"/>
                <a:ea typeface="Roboto Mono Medium" pitchFamily="34" charset="-122"/>
                <a:cs typeface="Roboto Mono Medium" pitchFamily="34" charset="-120"/>
              </a:rPr>
              <a:t>25%</a:t>
            </a:r>
            <a:endParaRPr lang="en-US" sz="3600" dirty="0"/>
          </a:p>
        </p:txBody>
      </p:sp>
      <p:sp>
        <p:nvSpPr>
          <p:cNvPr id="7" name="Text 4"/>
          <p:cNvSpPr/>
          <p:nvPr/>
        </p:nvSpPr>
        <p:spPr>
          <a:xfrm>
            <a:off x="487323" y="3291245"/>
            <a:ext cx="8169354" cy="222885"/>
          </a:xfrm>
          <a:prstGeom prst="rect">
            <a:avLst/>
          </a:prstGeom>
          <a:noFill/>
          <a:ln/>
        </p:spPr>
        <p:txBody>
          <a:bodyPr wrap="none" lIns="0" tIns="0" rIns="0" bIns="0" rtlCol="0" anchor="t"/>
          <a:lstStyle/>
          <a:p>
            <a:pPr marL="0" indent="0" algn="ctr">
              <a:lnSpc>
                <a:spcPts val="1750"/>
              </a:lnSpc>
              <a:buNone/>
            </a:pPr>
            <a:r>
              <a:rPr lang="en-US" sz="1050" kern="0" spc="-11" dirty="0">
                <a:solidFill>
                  <a:srgbClr val="E5E0DF"/>
                </a:solidFill>
                <a:latin typeface="Roboto" pitchFamily="34" charset="0"/>
                <a:ea typeface="Roboto" pitchFamily="34" charset="-122"/>
                <a:cs typeface="Roboto" pitchFamily="34" charset="-120"/>
              </a:rPr>
              <a:t>Increased student satisfaction</a:t>
            </a:r>
            <a:endParaRPr lang="en-US" sz="1050" dirty="0"/>
          </a:p>
        </p:txBody>
      </p:sp>
      <p:sp>
        <p:nvSpPr>
          <p:cNvPr id="8" name="Text 5"/>
          <p:cNvSpPr/>
          <p:nvPr/>
        </p:nvSpPr>
        <p:spPr>
          <a:xfrm>
            <a:off x="487323" y="4001333"/>
            <a:ext cx="8169354" cy="459462"/>
          </a:xfrm>
          <a:prstGeom prst="rect">
            <a:avLst/>
          </a:prstGeom>
          <a:noFill/>
          <a:ln/>
        </p:spPr>
        <p:txBody>
          <a:bodyPr wrap="none" lIns="0" tIns="0" rIns="0" bIns="0" rtlCol="0" anchor="t"/>
          <a:lstStyle/>
          <a:p>
            <a:pPr marL="0" indent="0" algn="ctr">
              <a:lnSpc>
                <a:spcPts val="3600"/>
              </a:lnSpc>
              <a:buNone/>
            </a:pPr>
            <a:r>
              <a:rPr lang="en-US" sz="3600" kern="0" spc="-109" dirty="0">
                <a:solidFill>
                  <a:srgbClr val="E5E0DF"/>
                </a:solidFill>
                <a:latin typeface="Roboto Mono Medium" pitchFamily="34" charset="0"/>
                <a:ea typeface="Roboto Mono Medium" pitchFamily="34" charset="-122"/>
                <a:cs typeface="Roboto Mono Medium" pitchFamily="34" charset="-120"/>
              </a:rPr>
              <a:t>15%</a:t>
            </a:r>
            <a:endParaRPr lang="en-US" sz="3600" dirty="0"/>
          </a:p>
        </p:txBody>
      </p:sp>
      <p:sp>
        <p:nvSpPr>
          <p:cNvPr id="9" name="Text 6"/>
          <p:cNvSpPr/>
          <p:nvPr/>
        </p:nvSpPr>
        <p:spPr>
          <a:xfrm>
            <a:off x="487323" y="4634746"/>
            <a:ext cx="8169354" cy="222885"/>
          </a:xfrm>
          <a:prstGeom prst="rect">
            <a:avLst/>
          </a:prstGeom>
          <a:noFill/>
          <a:ln/>
        </p:spPr>
        <p:txBody>
          <a:bodyPr wrap="none" lIns="0" tIns="0" rIns="0" bIns="0" rtlCol="0" anchor="t"/>
          <a:lstStyle/>
          <a:p>
            <a:pPr marL="0" indent="0" algn="ctr">
              <a:lnSpc>
                <a:spcPts val="1750"/>
              </a:lnSpc>
              <a:buNone/>
            </a:pPr>
            <a:r>
              <a:rPr lang="en-US" sz="1050" kern="0" spc="-11" dirty="0">
                <a:solidFill>
                  <a:srgbClr val="E5E0DF"/>
                </a:solidFill>
                <a:latin typeface="Roboto" pitchFamily="34" charset="0"/>
                <a:ea typeface="Roboto" pitchFamily="34" charset="-122"/>
                <a:cs typeface="Roboto" pitchFamily="34" charset="-120"/>
              </a:rPr>
              <a:t>Improved graduation rates</a:t>
            </a:r>
            <a:endParaRPr lang="en-US" sz="1050" dirty="0"/>
          </a:p>
        </p:txBody>
      </p:sp>
      <p:sp>
        <p:nvSpPr>
          <p:cNvPr id="10" name="Text 7"/>
          <p:cNvSpPr/>
          <p:nvPr/>
        </p:nvSpPr>
        <p:spPr>
          <a:xfrm>
            <a:off x="487323" y="5344835"/>
            <a:ext cx="8169354" cy="459462"/>
          </a:xfrm>
          <a:prstGeom prst="rect">
            <a:avLst/>
          </a:prstGeom>
          <a:noFill/>
          <a:ln/>
        </p:spPr>
        <p:txBody>
          <a:bodyPr wrap="none" lIns="0" tIns="0" rIns="0" bIns="0" rtlCol="0" anchor="t"/>
          <a:lstStyle/>
          <a:p>
            <a:pPr marL="0" indent="0" algn="ctr">
              <a:lnSpc>
                <a:spcPts val="3600"/>
              </a:lnSpc>
              <a:buNone/>
            </a:pPr>
            <a:r>
              <a:rPr lang="en-US" sz="3600" kern="0" spc="-109" dirty="0">
                <a:solidFill>
                  <a:srgbClr val="E5E0DF"/>
                </a:solidFill>
                <a:latin typeface="Roboto Mono Medium" pitchFamily="34" charset="0"/>
                <a:ea typeface="Roboto Mono Medium" pitchFamily="34" charset="-122"/>
                <a:cs typeface="Roboto Mono Medium" pitchFamily="34" charset="-120"/>
              </a:rPr>
              <a:t>10%</a:t>
            </a:r>
            <a:endParaRPr lang="en-US" sz="3600" dirty="0"/>
          </a:p>
        </p:txBody>
      </p:sp>
      <p:sp>
        <p:nvSpPr>
          <p:cNvPr id="11" name="Text 8"/>
          <p:cNvSpPr/>
          <p:nvPr/>
        </p:nvSpPr>
        <p:spPr>
          <a:xfrm>
            <a:off x="487323" y="5978247"/>
            <a:ext cx="8169354" cy="222885"/>
          </a:xfrm>
          <a:prstGeom prst="rect">
            <a:avLst/>
          </a:prstGeom>
          <a:noFill/>
          <a:ln/>
        </p:spPr>
        <p:txBody>
          <a:bodyPr wrap="none" lIns="0" tIns="0" rIns="0" bIns="0" rtlCol="0" anchor="t"/>
          <a:lstStyle/>
          <a:p>
            <a:pPr marL="0" indent="0" algn="ctr">
              <a:lnSpc>
                <a:spcPts val="1750"/>
              </a:lnSpc>
              <a:buNone/>
            </a:pPr>
            <a:r>
              <a:rPr lang="en-US" sz="1050" kern="0" spc="-11" dirty="0">
                <a:solidFill>
                  <a:srgbClr val="E5E0DF"/>
                </a:solidFill>
                <a:latin typeface="Roboto" pitchFamily="34" charset="0"/>
                <a:ea typeface="Roboto" pitchFamily="34" charset="-122"/>
                <a:cs typeface="Roboto" pitchFamily="34" charset="-120"/>
              </a:rPr>
              <a:t>Decreased carbon footprint</a:t>
            </a:r>
            <a:endParaRPr lang="en-US" sz="1050" dirty="0"/>
          </a:p>
        </p:txBody>
      </p:sp>
      <p:sp>
        <p:nvSpPr>
          <p:cNvPr id="12" name="Text 9"/>
          <p:cNvSpPr/>
          <p:nvPr/>
        </p:nvSpPr>
        <p:spPr>
          <a:xfrm>
            <a:off x="487323" y="6357699"/>
            <a:ext cx="8169354" cy="891540"/>
          </a:xfrm>
          <a:prstGeom prst="rect">
            <a:avLst/>
          </a:prstGeom>
          <a:noFill/>
          <a:ln/>
        </p:spPr>
        <p:txBody>
          <a:bodyPr wrap="square" lIns="0" tIns="0" rIns="0" bIns="0" rtlCol="0" anchor="t"/>
          <a:lstStyle/>
          <a:p>
            <a:pPr marL="0" indent="0" algn="l">
              <a:lnSpc>
                <a:spcPts val="1750"/>
              </a:lnSpc>
              <a:buNone/>
            </a:pPr>
            <a:r>
              <a:rPr lang="en-US" sz="1050" kern="0" spc="-11" dirty="0">
                <a:solidFill>
                  <a:srgbClr val="E5E0DF"/>
                </a:solidFill>
                <a:latin typeface="Roboto" pitchFamily="34" charset="0"/>
                <a:ea typeface="Roboto" pitchFamily="34" charset="-122"/>
                <a:cs typeface="Roboto" pitchFamily="34" charset="-120"/>
              </a:rPr>
              <a:t>With Smart College, institutions experience transformative improvements across key metrics. By reducing administrative overhead, increasing student satisfaction, boosting graduation rates, and decreasing carbon footprint, Smart College delivers tangible, measurable results. For example, at State College, Smart College helped reduce administrative costs by 30% and boosted student satisfaction scores by 20%.</a:t>
            </a:r>
            <a:endParaRPr lang="en-US" sz="1050" dirty="0"/>
          </a:p>
        </p:txBody>
      </p:sp>
      <p:sp>
        <p:nvSpPr>
          <p:cNvPr id="13" name="Text 10"/>
          <p:cNvSpPr/>
          <p:nvPr/>
        </p:nvSpPr>
        <p:spPr>
          <a:xfrm>
            <a:off x="487323" y="7405807"/>
            <a:ext cx="8169354" cy="222885"/>
          </a:xfrm>
          <a:prstGeom prst="rect">
            <a:avLst/>
          </a:prstGeom>
          <a:noFill/>
          <a:ln/>
        </p:spPr>
        <p:txBody>
          <a:bodyPr wrap="none" lIns="0" tIns="0" rIns="0" bIns="0" rtlCol="0" anchor="t"/>
          <a:lstStyle/>
          <a:p>
            <a:pPr marL="0" indent="0" algn="l">
              <a:lnSpc>
                <a:spcPts val="1750"/>
              </a:lnSpc>
              <a:buNone/>
            </a:pPr>
            <a:endParaRPr lang="en-US" sz="105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107</TotalTime>
  <Words>794</Words>
  <Application>Microsoft Office PowerPoint</Application>
  <PresentationFormat>Custom</PresentationFormat>
  <Paragraphs>93</Paragraphs>
  <Slides>15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Roboto Mono Medium</vt:lpstr>
      <vt:lpstr>Arial</vt:lpstr>
      <vt:lpstr>Bookman Old Style</vt:lpstr>
      <vt:lpstr>Roboto</vt:lpstr>
      <vt:lpstr>Rockwell</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Harsh Vikram  Singh</cp:lastModifiedBy>
  <cp:revision>4</cp:revision>
  <dcterms:created xsi:type="dcterms:W3CDTF">2025-03-27T06:12:17Z</dcterms:created>
  <dcterms:modified xsi:type="dcterms:W3CDTF">2025-03-27T08:00:04Z</dcterms:modified>
</cp:coreProperties>
</file>